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2"/>
  </p:notesMasterIdLst>
  <p:sldIdLst>
    <p:sldId id="265" r:id="rId2"/>
    <p:sldId id="270" r:id="rId3"/>
    <p:sldId id="266" r:id="rId4"/>
    <p:sldId id="267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71" r:id="rId14"/>
    <p:sldId id="272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98" r:id="rId25"/>
    <p:sldId id="425" r:id="rId26"/>
    <p:sldId id="274" r:id="rId27"/>
    <p:sldId id="307" r:id="rId28"/>
    <p:sldId id="308" r:id="rId29"/>
    <p:sldId id="309" r:id="rId30"/>
    <p:sldId id="310" r:id="rId31"/>
    <p:sldId id="311" r:id="rId32"/>
    <p:sldId id="426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3" r:id="rId63"/>
    <p:sldId id="342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428" r:id="rId75"/>
    <p:sldId id="275" r:id="rId76"/>
    <p:sldId id="276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277" r:id="rId93"/>
    <p:sldId id="278" r:id="rId94"/>
    <p:sldId id="370" r:id="rId95"/>
    <p:sldId id="369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281" r:id="rId111"/>
    <p:sldId id="390" r:id="rId112"/>
    <p:sldId id="392" r:id="rId113"/>
    <p:sldId id="393" r:id="rId114"/>
    <p:sldId id="394" r:id="rId115"/>
    <p:sldId id="395" r:id="rId116"/>
    <p:sldId id="396" r:id="rId117"/>
    <p:sldId id="283" r:id="rId118"/>
    <p:sldId id="397" r:id="rId119"/>
    <p:sldId id="398" r:id="rId120"/>
    <p:sldId id="399" r:id="rId121"/>
    <p:sldId id="400" r:id="rId122"/>
    <p:sldId id="401" r:id="rId123"/>
    <p:sldId id="402" r:id="rId124"/>
    <p:sldId id="403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285" r:id="rId142"/>
    <p:sldId id="286" r:id="rId143"/>
    <p:sldId id="420" r:id="rId144"/>
    <p:sldId id="421" r:id="rId145"/>
    <p:sldId id="287" r:id="rId146"/>
    <p:sldId id="288" r:id="rId147"/>
    <p:sldId id="422" r:id="rId148"/>
    <p:sldId id="423" r:id="rId149"/>
    <p:sldId id="424" r:id="rId150"/>
    <p:sldId id="269" r:id="rId15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9A5352F-6E65-4EA3-B7D2-5762EBDCFD61}">
          <p14:sldIdLst>
            <p14:sldId id="265"/>
            <p14:sldId id="270"/>
            <p14:sldId id="266"/>
            <p14:sldId id="26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1"/>
            <p14:sldId id="272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98"/>
            <p14:sldId id="425"/>
            <p14:sldId id="274"/>
            <p14:sldId id="307"/>
            <p14:sldId id="308"/>
            <p14:sldId id="309"/>
            <p14:sldId id="310"/>
            <p14:sldId id="311"/>
            <p14:sldId id="426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3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428"/>
            <p14:sldId id="275"/>
            <p14:sldId id="276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277"/>
            <p14:sldId id="278"/>
            <p14:sldId id="370"/>
            <p14:sldId id="36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281"/>
            <p14:sldId id="390"/>
            <p14:sldId id="392"/>
            <p14:sldId id="393"/>
            <p14:sldId id="394"/>
            <p14:sldId id="395"/>
            <p14:sldId id="396"/>
            <p14:sldId id="283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285"/>
            <p14:sldId id="286"/>
            <p14:sldId id="420"/>
            <p14:sldId id="421"/>
            <p14:sldId id="287"/>
            <p14:sldId id="288"/>
            <p14:sldId id="422"/>
            <p14:sldId id="423"/>
            <p14:sldId id="424"/>
            <p14:sldId id="269"/>
          </p14:sldIdLst>
        </p14:section>
        <p14:section name="사용예시" id="{D05DA6DD-8047-49A1-95A1-E2777747098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AC"/>
    <a:srgbClr val="00C1E9"/>
    <a:srgbClr val="53B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51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77C55-ACD2-4CBC-9865-19E093B20960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D414B-0EBA-4D21-B9EB-468436F2F5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2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8">
            <a:extLst>
              <a:ext uri="{FF2B5EF4-FFF2-40B4-BE49-F238E27FC236}">
                <a16:creationId xmlns="" xmlns:a16="http://schemas.microsoft.com/office/drawing/2014/main" id="{64963BD1-C9A3-4B0F-9DCD-D57C63DD50C5}"/>
              </a:ext>
            </a:extLst>
          </p:cNvPr>
          <p:cNvSpPr/>
          <p:nvPr userDrawn="1"/>
        </p:nvSpPr>
        <p:spPr>
          <a:xfrm>
            <a:off x="0" y="1"/>
            <a:ext cx="9906000" cy="3135085"/>
          </a:xfrm>
          <a:prstGeom prst="roundRect">
            <a:avLst>
              <a:gd name="adj" fmla="val 0"/>
            </a:avLst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19">
            <a:extLst>
              <a:ext uri="{FF2B5EF4-FFF2-40B4-BE49-F238E27FC236}">
                <a16:creationId xmlns="" xmlns:a16="http://schemas.microsoft.com/office/drawing/2014/main" id="{37E54B47-B1D8-4E99-B05E-90A6B268A0CE}"/>
              </a:ext>
            </a:extLst>
          </p:cNvPr>
          <p:cNvSpPr/>
          <p:nvPr userDrawn="1"/>
        </p:nvSpPr>
        <p:spPr>
          <a:xfrm>
            <a:off x="393276" y="2075360"/>
            <a:ext cx="9512724" cy="171234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36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모서리가 둥근 직사각형 29">
            <a:extLst>
              <a:ext uri="{FF2B5EF4-FFF2-40B4-BE49-F238E27FC236}">
                <a16:creationId xmlns="" xmlns:a16="http://schemas.microsoft.com/office/drawing/2014/main" id="{838F3F2D-60CD-4009-BC71-F67FFE76485E}"/>
              </a:ext>
            </a:extLst>
          </p:cNvPr>
          <p:cNvSpPr/>
          <p:nvPr userDrawn="1"/>
        </p:nvSpPr>
        <p:spPr>
          <a:xfrm>
            <a:off x="393277" y="2070638"/>
            <a:ext cx="2770838" cy="547241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JSHAN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E8E438A8-87F9-46DA-B177-CC44C0590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7"/>
          <a:stretch/>
        </p:blipFill>
        <p:spPr>
          <a:xfrm>
            <a:off x="6734629" y="4560054"/>
            <a:ext cx="3113520" cy="203253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AC108B33-B19A-4B22-B127-336D6F9D5C51}"/>
              </a:ext>
            </a:extLst>
          </p:cNvPr>
          <p:cNvSpPr/>
          <p:nvPr userDrawn="1"/>
        </p:nvSpPr>
        <p:spPr>
          <a:xfrm>
            <a:off x="0" y="6588579"/>
            <a:ext cx="9906000" cy="296334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8A3F0A-6323-4813-9A9A-54465E44603A}"/>
              </a:ext>
            </a:extLst>
          </p:cNvPr>
          <p:cNvSpPr txBox="1"/>
          <p:nvPr userDrawn="1"/>
        </p:nvSpPr>
        <p:spPr>
          <a:xfrm>
            <a:off x="288468" y="6599465"/>
            <a:ext cx="33970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자료의 무단 복제 및 변경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배포를 엄격히 금합니다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949" y="2430237"/>
            <a:ext cx="8769773" cy="1108523"/>
          </a:xfrm>
        </p:spPr>
        <p:txBody>
          <a:bodyPr anchor="b">
            <a:normAutofit/>
          </a:bodyPr>
          <a:lstStyle>
            <a:lvl1pPr algn="ctr">
              <a:defRPr lang="en-US" sz="3600" kern="12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ctr" defTabSz="914400" rtl="0" eaLnBrk="1" latinLnBrk="1" hangingPunct="1"/>
            <a:r>
              <a:rPr lang="ko-KR" altLang="en-US" dirty="0"/>
              <a:t>강의 제목을 입력하세요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11D7B2D-BF12-4F63-BF9A-6CC8049323F4}"/>
              </a:ext>
            </a:extLst>
          </p:cNvPr>
          <p:cNvSpPr txBox="1"/>
          <p:nvPr userDrawn="1"/>
        </p:nvSpPr>
        <p:spPr>
          <a:xfrm>
            <a:off x="332010" y="235742"/>
            <a:ext cx="816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MariaDB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(MySQL)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83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D26846F-9C88-486F-A8C1-50D19069881E}"/>
              </a:ext>
            </a:extLst>
          </p:cNvPr>
          <p:cNvSpPr/>
          <p:nvPr userDrawn="1"/>
        </p:nvSpPr>
        <p:spPr>
          <a:xfrm>
            <a:off x="0" y="6597650"/>
            <a:ext cx="9906000" cy="2603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5CC7977-E41F-4C23-B66A-C25402AED1B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928685" y="1362635"/>
            <a:ext cx="8043864" cy="4047398"/>
            <a:chOff x="-1924048" y="984432"/>
            <a:chExt cx="971742" cy="5434915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5E977A22-1D84-4D90-8E6D-055E9BDB137B}"/>
                </a:ext>
              </a:extLst>
            </p:cNvPr>
            <p:cNvSpPr/>
            <p:nvPr/>
          </p:nvSpPr>
          <p:spPr>
            <a:xfrm>
              <a:off x="-1924048" y="984432"/>
              <a:ext cx="971550" cy="1392014"/>
            </a:xfrm>
            <a:prstGeom prst="rect">
              <a:avLst/>
            </a:prstGeom>
            <a:solidFill>
              <a:srgbClr val="3DB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8558519A-772A-425C-B180-CB84D75B441B}"/>
                </a:ext>
              </a:extLst>
            </p:cNvPr>
            <p:cNvSpPr/>
            <p:nvPr/>
          </p:nvSpPr>
          <p:spPr>
            <a:xfrm>
              <a:off x="-1923856" y="3755672"/>
              <a:ext cx="971550" cy="2663675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현대하모니 L" panose="02020603020101020101" pitchFamily="18" charset="-127"/>
                </a:rPr>
                <a:t> </a:t>
              </a:r>
              <a:endPara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338AE70-C2FD-46A7-8330-EFD7AC34A17F}"/>
                </a:ext>
              </a:extLst>
            </p:cNvPr>
            <p:cNvSpPr/>
            <p:nvPr/>
          </p:nvSpPr>
          <p:spPr>
            <a:xfrm>
              <a:off x="-1924048" y="2359392"/>
              <a:ext cx="971550" cy="1394146"/>
            </a:xfrm>
            <a:prstGeom prst="rect">
              <a:avLst/>
            </a:prstGeom>
            <a:solidFill>
              <a:srgbClr val="0E7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현대하모니 L" panose="0202060302010102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F10279-187F-4454-BB6E-26BBF38A28EE}"/>
              </a:ext>
            </a:extLst>
          </p:cNvPr>
          <p:cNvSpPr/>
          <p:nvPr/>
        </p:nvSpPr>
        <p:spPr bwMode="auto">
          <a:xfrm>
            <a:off x="1102658" y="2357718"/>
            <a:ext cx="7693679" cy="2868164"/>
          </a:xfrm>
          <a:prstGeom prst="rect">
            <a:avLst/>
          </a:prstGeom>
          <a:pattFill prst="pct50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61897" indent="-247613">
              <a:lnSpc>
                <a:spcPct val="200000"/>
              </a:lnSpc>
              <a:buFontTx/>
              <a:buBlip>
                <a:blip r:embed="rId2"/>
              </a:buBlip>
              <a:defRPr/>
            </a:pPr>
            <a:endParaRPr lang="en-US" altLang="ko-KR" sz="1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B795297-D872-409F-9576-2A996EFBDC8E}"/>
              </a:ext>
            </a:extLst>
          </p:cNvPr>
          <p:cNvSpPr/>
          <p:nvPr/>
        </p:nvSpPr>
        <p:spPr bwMode="auto">
          <a:xfrm>
            <a:off x="988806" y="1802813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모듈의 학습목표는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9BEF22F9-796F-487E-8962-98214C63D05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102658" y="2357718"/>
            <a:ext cx="7700684" cy="2868164"/>
          </a:xfrm>
        </p:spPr>
        <p:txBody>
          <a:bodyPr anchor="ctr"/>
          <a:lstStyle>
            <a:lvl1pPr marL="361897" indent="-247613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2"/>
              </a:buBlip>
              <a:defRPr lang="ko-KR" altLang="en-US" sz="1600" kern="1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361897" indent="-247613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2"/>
              </a:buBlip>
              <a:defRPr lang="ko-KR" altLang="en-US" sz="1600" kern="1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361897" indent="-247613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2"/>
              </a:buBlip>
              <a:defRPr lang="ko-KR" altLang="en-US" sz="1600" kern="1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361897" indent="-247613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2"/>
              </a:buBlip>
              <a:defRPr lang="ko-KR" altLang="en-US" sz="1600" kern="1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361897" indent="-247613" algn="l" defTabSz="914400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2"/>
              </a:buBlip>
              <a:defRPr lang="ko-KR" altLang="en-US" sz="1600" kern="1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학습목표를 작성해주세요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Ex. </a:t>
            </a:r>
            <a:r>
              <a:rPr lang="ko-KR" altLang="en-US" dirty="0"/>
              <a:t>자동화 시설 및 설비에 대한 로봇 윤리를 이해할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="" xmlns:a16="http://schemas.microsoft.com/office/drawing/2014/main" id="{C4F88708-729F-4158-9EC0-EC408460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3693" y="6617790"/>
            <a:ext cx="1383941" cy="226714"/>
          </a:xfrm>
        </p:spPr>
        <p:txBody>
          <a:bodyPr/>
          <a:lstStyle>
            <a:lvl1pPr marL="0" algn="r" defTabSz="914400" rtl="0" eaLnBrk="1" latinLnBrk="1" hangingPunct="1">
              <a:defRPr lang="ko-KR" altLang="en-US" sz="105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6284B862-5017-4B09-B6C4-8D50769CE5F8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355BE5F-0411-4D1C-931D-91C40E8F61B3}"/>
              </a:ext>
            </a:extLst>
          </p:cNvPr>
          <p:cNvSpPr txBox="1"/>
          <p:nvPr userDrawn="1"/>
        </p:nvSpPr>
        <p:spPr>
          <a:xfrm>
            <a:off x="288468" y="6599465"/>
            <a:ext cx="3661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엔지니어링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(MYSQL)</a:t>
            </a:r>
            <a:endParaRPr lang="ko-KR" altLang="en-US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0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05E8645-0873-4EAA-8FDA-8F6D44756248}"/>
              </a:ext>
            </a:extLst>
          </p:cNvPr>
          <p:cNvSpPr/>
          <p:nvPr userDrawn="1"/>
        </p:nvSpPr>
        <p:spPr>
          <a:xfrm>
            <a:off x="1266371" y="2406326"/>
            <a:ext cx="8639630" cy="2251083"/>
          </a:xfrm>
          <a:prstGeom prst="rect">
            <a:avLst/>
          </a:prstGeom>
          <a:solidFill>
            <a:srgbClr val="005BAC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BF743C18-8E01-4BF4-96E3-8E9ADF44B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6272" y="3295785"/>
            <a:ext cx="8339728" cy="522000"/>
          </a:xfrm>
        </p:spPr>
        <p:txBody>
          <a:bodyPr anchor="ctr"/>
          <a:lstStyle>
            <a:lvl1pPr>
              <a:defRPr lang="ko-KR" altLang="en-US" sz="2800" kern="12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l" defTabSz="914400" rtl="0" eaLnBrk="1" latinLnBrk="1" hangingPunct="1"/>
            <a:r>
              <a:rPr lang="en-US" altLang="ko-KR" dirty="0"/>
              <a:t>0-0. </a:t>
            </a:r>
            <a:r>
              <a:rPr lang="ko-KR" altLang="en-US" dirty="0"/>
              <a:t>세부 과정명을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3291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2B96FA8-CB48-4F4F-B574-40CF8BBEAB37}"/>
              </a:ext>
            </a:extLst>
          </p:cNvPr>
          <p:cNvSpPr/>
          <p:nvPr userDrawn="1"/>
        </p:nvSpPr>
        <p:spPr>
          <a:xfrm>
            <a:off x="0" y="0"/>
            <a:ext cx="9906000" cy="674394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E8E0ED-0A59-4463-B422-28B5A7B6BE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D58C22B-76FC-4ED4-83AA-4D7E88868172}"/>
              </a:ext>
            </a:extLst>
          </p:cNvPr>
          <p:cNvSpPr/>
          <p:nvPr userDrawn="1"/>
        </p:nvSpPr>
        <p:spPr>
          <a:xfrm>
            <a:off x="0" y="6597650"/>
            <a:ext cx="9906000" cy="260350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B848C10-AFF0-473F-BE0C-39B75AE2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3693" y="6617790"/>
            <a:ext cx="1383941" cy="226714"/>
          </a:xfrm>
        </p:spPr>
        <p:txBody>
          <a:bodyPr/>
          <a:lstStyle>
            <a:lvl1pPr marL="0" algn="r" defTabSz="914400" rtl="0" eaLnBrk="1" latinLnBrk="1" hangingPunct="1">
              <a:defRPr lang="ko-KR" altLang="en-US" sz="1050" kern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fld id="{6284B862-5017-4B09-B6C4-8D50769CE5F8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CDAAB3D-8EA5-4D04-A974-7E99FDA7BB2E}"/>
              </a:ext>
            </a:extLst>
          </p:cNvPr>
          <p:cNvSpPr txBox="1"/>
          <p:nvPr userDrawn="1"/>
        </p:nvSpPr>
        <p:spPr>
          <a:xfrm>
            <a:off x="288468" y="6599465"/>
            <a:ext cx="36612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 엔지니어링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(MYSQL)</a:t>
            </a:r>
            <a:endParaRPr lang="ko-KR" altLang="en-US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86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bg>
      <p:bgPr>
        <a:solidFill>
          <a:srgbClr val="005B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FAAEC21-CA0C-414D-A537-14146F92A4F5}"/>
              </a:ext>
            </a:extLst>
          </p:cNvPr>
          <p:cNvSpPr txBox="1"/>
          <p:nvPr userDrawn="1"/>
        </p:nvSpPr>
        <p:spPr>
          <a:xfrm>
            <a:off x="476666" y="1362984"/>
            <a:ext cx="485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</a:t>
            </a:r>
            <a:endParaRPr kumimoji="1" lang="ko-KR" altLang="en-US" sz="7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6E96BD1-8B05-4E7D-9556-2528408E09D7}"/>
              </a:ext>
            </a:extLst>
          </p:cNvPr>
          <p:cNvCxnSpPr/>
          <p:nvPr userDrawn="1"/>
        </p:nvCxnSpPr>
        <p:spPr>
          <a:xfrm>
            <a:off x="622171" y="2412275"/>
            <a:ext cx="8424000" cy="1"/>
          </a:xfrm>
          <a:prstGeom prst="line">
            <a:avLst/>
          </a:prstGeom>
          <a:ln w="38100">
            <a:solidFill>
              <a:srgbClr val="00C1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6D078568-3928-4953-A82D-2F1158714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70" y="3091904"/>
            <a:ext cx="8423999" cy="2813596"/>
          </a:xfrm>
        </p:spPr>
        <p:txBody>
          <a:bodyPr/>
          <a:lstStyle>
            <a:lvl1pPr>
              <a:defRPr lang="ko-KR" altLang="en-US" sz="2800" kern="12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l" defTabSz="914400" rtl="0" eaLnBrk="1" latinLnBrk="1" hangingPunct="1"/>
            <a:r>
              <a:rPr lang="ko-KR" altLang="en-US" dirty="0"/>
              <a:t>다음시간 과목 또는 실습과제를 안내해주세요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다음 시간에는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IoT </a:t>
            </a:r>
            <a:r>
              <a:rPr lang="ko-KR" altLang="en-US" dirty="0"/>
              <a:t>개발을 위한 시스템 설계를 다뤄보도록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07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bg>
      <p:bgPr>
        <a:solidFill>
          <a:srgbClr val="005B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0">
            <a:extLst>
              <a:ext uri="{FF2B5EF4-FFF2-40B4-BE49-F238E27FC236}">
                <a16:creationId xmlns="" xmlns:a16="http://schemas.microsoft.com/office/drawing/2014/main" id="{6D078568-3928-4953-A82D-2F1158714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70" y="3091904"/>
            <a:ext cx="8423999" cy="2813596"/>
          </a:xfrm>
        </p:spPr>
        <p:txBody>
          <a:bodyPr/>
          <a:lstStyle>
            <a:lvl1pPr>
              <a:defRPr lang="ko-KR" altLang="en-US" sz="2800" kern="12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l" defTabSz="914400" rtl="0" eaLnBrk="1" latinLnBrk="1" hangingPunct="1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58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310" y="800902"/>
            <a:ext cx="9352640" cy="951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내용을 입력해주세요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4B862-5017-4B09-B6C4-8D50769CE5F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310" y="226606"/>
            <a:ext cx="9352640" cy="347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제목을 입력해주세요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5" r:id="rId3"/>
    <p:sldLayoutId id="2147483662" r:id="rId4"/>
    <p:sldLayoutId id="2147483664" r:id="rId5"/>
    <p:sldLayoutId id="2147483666" r:id="rId6"/>
  </p:sldLayoutIdLst>
  <p:hf hdr="0" ftr="0" dt="0"/>
  <p:txStyles>
    <p:titleStyle>
      <a:lvl1pPr marL="0"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dirty="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 userDrawn="1">
          <p15:clr>
            <a:srgbClr val="F26B43"/>
          </p15:clr>
        </p15:guide>
        <p15:guide id="2" orient="horz" pos="414" userDrawn="1">
          <p15:clr>
            <a:srgbClr val="F26B43"/>
          </p15:clr>
        </p15:guide>
        <p15:guide id="3" pos="172" userDrawn="1">
          <p15:clr>
            <a:srgbClr val="F26B43"/>
          </p15:clr>
        </p15:guide>
        <p15:guide id="4" pos="6068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00DB18-A961-456D-97C6-0029B6D00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229" y="2421093"/>
            <a:ext cx="8769773" cy="1108523"/>
          </a:xfrm>
        </p:spPr>
        <p:txBody>
          <a:bodyPr/>
          <a:lstStyle/>
          <a:p>
            <a:r>
              <a:rPr lang="en-US" altLang="ko-KR" dirty="0" smtClean="0"/>
              <a:t>MySQL</a:t>
            </a:r>
            <a:r>
              <a:rPr lang="en-US" altLang="ko-KR" dirty="0" smtClean="0"/>
              <a:t>( Maria DB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66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n-ea"/>
              </a:rPr>
              <a:t>데이터의 </a:t>
            </a:r>
            <a:r>
              <a:rPr lang="ko-KR" altLang="en-US" b="1" dirty="0" err="1">
                <a:latin typeface="+mn-ea"/>
              </a:rPr>
              <a:t>공유성을</a:t>
            </a:r>
            <a:r>
              <a:rPr lang="ko-KR" altLang="en-US" b="1" dirty="0">
                <a:latin typeface="+mn-ea"/>
              </a:rPr>
              <a:t> 최대화할 수 있다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데이터베이스는 </a:t>
            </a:r>
            <a:r>
              <a:rPr lang="ko-KR" altLang="en-US" b="1" dirty="0">
                <a:latin typeface="+mn-ea"/>
              </a:rPr>
              <a:t>공동작업에 맞게 구조적으로 설계</a:t>
            </a:r>
            <a:r>
              <a:rPr lang="ko-KR" altLang="en-US" dirty="0">
                <a:latin typeface="+mn-ea"/>
              </a:rPr>
              <a:t>되며 통합된 체계에 의해 저장된 값들이 유지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관리되어야 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조직의 구성원들은 응용 프로그램을 통해 데이터베이스에 저장된 공유 데이터들로부터 각자의 업무에 필요한 정보를 생성할 수 있음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n-ea"/>
              </a:rPr>
              <a:t>데이터의 </a:t>
            </a:r>
            <a:r>
              <a:rPr lang="ko-KR" altLang="en-US" b="1" dirty="0" err="1">
                <a:latin typeface="+mn-ea"/>
              </a:rPr>
              <a:t>보안성을</a:t>
            </a:r>
            <a:r>
              <a:rPr lang="ko-KR" altLang="en-US" b="1" dirty="0">
                <a:latin typeface="+mn-ea"/>
              </a:rPr>
              <a:t> 최대화 할 수 있다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데이터베이스 시스템의 성능을 평가하는 중요한 요소로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최근 대부분의 데이터베이스 시스템은 이러한 </a:t>
            </a:r>
            <a:r>
              <a:rPr lang="ko-KR" altLang="en-US" b="1" dirty="0">
                <a:latin typeface="+mn-ea"/>
              </a:rPr>
              <a:t>보안 기능을 제공함</a:t>
            </a:r>
            <a:endParaRPr lang="en-US" altLang="ko-KR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1" dirty="0">
                <a:latin typeface="+mn-ea"/>
              </a:rPr>
              <a:t>데이터를 표준화하여 관리할 수 있다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데이터를 </a:t>
            </a:r>
            <a:r>
              <a:rPr lang="ko-KR" altLang="en-US" b="1" dirty="0">
                <a:latin typeface="+mn-ea"/>
              </a:rPr>
              <a:t>사용 목적 등의 유형별로 분류</a:t>
            </a:r>
            <a:r>
              <a:rPr lang="ko-KR" altLang="en-US" dirty="0">
                <a:latin typeface="+mn-ea"/>
              </a:rPr>
              <a:t>해 데이터의 형식이나 길이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이름 등을 설정할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216934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데이터 복사</a:t>
            </a:r>
            <a:r>
              <a:rPr lang="en-US" altLang="ko-KR" dirty="0"/>
              <a:t>(select insert)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INSERT … SELECT</a:t>
            </a:r>
            <a:r>
              <a:rPr lang="ko-KR" altLang="en-US" sz="2000" b="1" dirty="0">
                <a:latin typeface="+mn-ea"/>
              </a:rPr>
              <a:t>를 이용하여 다른 테이블에서 데이터 복사</a:t>
            </a:r>
            <a:endParaRPr lang="en-US" altLang="ko-KR" sz="2000" b="1" dirty="0">
              <a:latin typeface="+mn-ea"/>
            </a:endParaRPr>
          </a:p>
          <a:p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 CREAT TABLE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                                       -- </a:t>
            </a:r>
            <a:r>
              <a:rPr lang="ko-KR" altLang="en-US" dirty="0">
                <a:latin typeface="+mn-ea"/>
              </a:rPr>
              <a:t>복사할 테이블 생성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(&lt;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1&gt;</a:t>
            </a:r>
            <a:r>
              <a:rPr lang="ko-KR" altLang="en-US" dirty="0">
                <a:latin typeface="+mn-ea"/>
              </a:rPr>
              <a:t> 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데이터 타입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열의 제약</a:t>
            </a:r>
            <a:r>
              <a:rPr lang="en-US" altLang="ko-KR" dirty="0">
                <a:latin typeface="+mn-ea"/>
              </a:rPr>
              <a:t>&gt;</a:t>
            </a:r>
          </a:p>
          <a:p>
            <a:r>
              <a:rPr lang="en-US" altLang="ko-KR" dirty="0">
                <a:latin typeface="+mn-ea"/>
              </a:rPr>
              <a:t>    (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2&gt;      &lt;</a:t>
            </a:r>
            <a:r>
              <a:rPr lang="ko-KR" altLang="en-US" dirty="0">
                <a:latin typeface="+mn-ea"/>
              </a:rPr>
              <a:t>데이터 타입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열의 제약</a:t>
            </a:r>
            <a:r>
              <a:rPr lang="en-US" altLang="ko-KR" dirty="0">
                <a:latin typeface="+mn-ea"/>
              </a:rPr>
              <a:t>&gt;</a:t>
            </a:r>
          </a:p>
          <a:p>
            <a:r>
              <a:rPr lang="en-US" altLang="ko-KR" dirty="0">
                <a:latin typeface="+mn-ea"/>
              </a:rPr>
              <a:t>         ….</a:t>
            </a:r>
          </a:p>
          <a:p>
            <a:r>
              <a:rPr lang="en-US" altLang="ko-KR" dirty="0">
                <a:latin typeface="+mn-ea"/>
              </a:rPr>
              <a:t>    ( &lt;</a:t>
            </a:r>
            <a:r>
              <a:rPr lang="ko-KR" altLang="en-US" dirty="0">
                <a:latin typeface="+mn-ea"/>
              </a:rPr>
              <a:t>테이블의 제약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테이블 제약</a:t>
            </a:r>
            <a:r>
              <a:rPr lang="en-US" altLang="ko-KR" dirty="0">
                <a:latin typeface="+mn-ea"/>
              </a:rPr>
              <a:t>2&gt;, …);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&gt;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INSERT </a:t>
            </a:r>
            <a:r>
              <a:rPr lang="en-US" altLang="ko-KR" b="1" dirty="0">
                <a:latin typeface="+mn-ea"/>
              </a:rPr>
              <a:t> INTO &lt;</a:t>
            </a:r>
            <a:r>
              <a:rPr lang="ko-KR" altLang="en-US" b="1" dirty="0" err="1">
                <a:latin typeface="+mn-ea"/>
              </a:rPr>
              <a:t>테이블명</a:t>
            </a:r>
            <a:r>
              <a:rPr lang="en-US" altLang="ko-KR" b="1" dirty="0">
                <a:latin typeface="+mn-ea"/>
              </a:rPr>
              <a:t>&gt; (&lt;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1&gt;, 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2&gt;,…)          -- </a:t>
            </a:r>
            <a:r>
              <a:rPr lang="ko-KR" altLang="en-US" b="1" dirty="0">
                <a:latin typeface="+mn-ea"/>
              </a:rPr>
              <a:t>데이터 복사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SELECT</a:t>
            </a:r>
            <a:r>
              <a:rPr lang="en-US" altLang="ko-KR" b="1" dirty="0">
                <a:latin typeface="+mn-ea"/>
              </a:rPr>
              <a:t>  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1&gt;, 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2&gt;, … FROM &lt;</a:t>
            </a:r>
            <a:r>
              <a:rPr lang="ko-KR" altLang="en-US" b="1" dirty="0">
                <a:latin typeface="+mn-ea"/>
              </a:rPr>
              <a:t>복사할 </a:t>
            </a:r>
            <a:r>
              <a:rPr lang="ko-KR" altLang="en-US" b="1" dirty="0" err="1">
                <a:latin typeface="+mn-ea"/>
              </a:rPr>
              <a:t>테이블명</a:t>
            </a:r>
            <a:r>
              <a:rPr lang="en-US" altLang="ko-KR" b="1" dirty="0">
                <a:latin typeface="+mn-ea"/>
              </a:rPr>
              <a:t>&gt;;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- INSERT </a:t>
            </a:r>
            <a:r>
              <a:rPr lang="ko-KR" altLang="en-US" dirty="0">
                <a:latin typeface="+mn-ea"/>
              </a:rPr>
              <a:t>문 내의 </a:t>
            </a:r>
            <a:r>
              <a:rPr lang="en-US" altLang="ko-KR" dirty="0">
                <a:latin typeface="+mn-ea"/>
              </a:rPr>
              <a:t>SELECT </a:t>
            </a:r>
            <a:r>
              <a:rPr lang="ko-KR" altLang="en-US" dirty="0">
                <a:latin typeface="+mn-ea"/>
              </a:rPr>
              <a:t>문에서는 </a:t>
            </a:r>
            <a:r>
              <a:rPr lang="en-US" altLang="ko-KR" dirty="0">
                <a:latin typeface="+mn-ea"/>
              </a:rPr>
              <a:t>WHERE </a:t>
            </a:r>
            <a:r>
              <a:rPr lang="ko-KR" altLang="en-US" dirty="0">
                <a:latin typeface="+mn-ea"/>
              </a:rPr>
              <a:t>구나 </a:t>
            </a:r>
            <a:r>
              <a:rPr lang="en-US" altLang="ko-KR" dirty="0">
                <a:latin typeface="+mn-ea"/>
              </a:rPr>
              <a:t>GROUP BY</a:t>
            </a:r>
            <a:r>
              <a:rPr lang="ko-KR" altLang="en-US" dirty="0">
                <a:latin typeface="+mn-ea"/>
              </a:rPr>
              <a:t>구 등 어떤 </a:t>
            </a:r>
            <a:r>
              <a:rPr lang="en-US" altLang="ko-KR" dirty="0">
                <a:latin typeface="+mn-ea"/>
              </a:rPr>
              <a:t>SQL </a:t>
            </a:r>
            <a:r>
              <a:rPr lang="ko-KR" altLang="en-US" dirty="0">
                <a:latin typeface="+mn-ea"/>
              </a:rPr>
              <a:t>구문도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- </a:t>
            </a:r>
            <a:r>
              <a:rPr lang="ko-KR" altLang="en-US" b="1" dirty="0">
                <a:latin typeface="+mn-ea"/>
              </a:rPr>
              <a:t>주의 </a:t>
            </a:r>
            <a:r>
              <a:rPr lang="en-US" altLang="ko-KR" b="1" dirty="0">
                <a:latin typeface="+mn-ea"/>
              </a:rPr>
              <a:t>: ORDER BY</a:t>
            </a:r>
            <a:r>
              <a:rPr lang="ko-KR" altLang="en-US" b="1" dirty="0">
                <a:latin typeface="+mn-ea"/>
              </a:rPr>
              <a:t>절은 사용해도 소용이 없다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7945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delete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데이터 삭제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0455" y="3373075"/>
            <a:ext cx="2888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DELETE  FROM Goods;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0455" y="4401232"/>
            <a:ext cx="7845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DELETE  FROM  Goods</a:t>
            </a:r>
            <a:r>
              <a:rPr lang="en-US" altLang="ko-KR" sz="2000" dirty="0"/>
              <a:t>  </a:t>
            </a:r>
            <a:r>
              <a:rPr lang="ko-KR" altLang="en-US" sz="2000" dirty="0"/>
              <a:t>WHERE  sell_price &gt;= 4000;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0455" y="2596414"/>
            <a:ext cx="2616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DROP  table </a:t>
            </a:r>
            <a:r>
              <a:rPr lang="ko-KR" altLang="en-US" sz="2000" dirty="0"/>
              <a:t> Goods;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0455" y="1497240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DELETE  FROM  &lt;</a:t>
            </a:r>
            <a:r>
              <a:rPr lang="ko-KR" altLang="en-US" sz="2000" b="1" dirty="0" err="1">
                <a:latin typeface="+mn-ea"/>
              </a:rPr>
              <a:t>테이블명</a:t>
            </a:r>
            <a:r>
              <a:rPr lang="en-US" altLang="ko-KR" sz="2000" b="1" dirty="0">
                <a:latin typeface="+mn-ea"/>
              </a:rPr>
              <a:t>&gt;;                           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--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테이블의 모든 데이터 삭제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DELETE  FROM  &lt;</a:t>
            </a:r>
            <a:r>
              <a:rPr lang="ko-KR" altLang="en-US" sz="2000" b="1" dirty="0" err="1">
                <a:latin typeface="+mn-ea"/>
              </a:rPr>
              <a:t>테이블명</a:t>
            </a:r>
            <a:r>
              <a:rPr lang="en-US" altLang="ko-KR" sz="2000" b="1" dirty="0">
                <a:latin typeface="+mn-ea"/>
              </a:rPr>
              <a:t>&gt;  WHERE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조건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&gt;</a:t>
            </a:r>
            <a:r>
              <a:rPr lang="en-US" altLang="ko-KR" sz="2000" b="1" dirty="0">
                <a:latin typeface="+mn-ea"/>
              </a:rPr>
              <a:t>;    -- </a:t>
            </a:r>
            <a:r>
              <a:rPr lang="ko-KR" altLang="en-US" sz="2000" b="1" dirty="0">
                <a:latin typeface="+mn-ea"/>
              </a:rPr>
              <a:t>테이블의 일부 행 삭제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8040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update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UPDATE 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 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SET  &lt;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&gt;=&lt;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&gt;;   </a:t>
            </a:r>
            <a:r>
              <a:rPr lang="en-US" altLang="ko-KR" sz="2000" b="1" dirty="0">
                <a:latin typeface="+mn-ea"/>
              </a:rPr>
              <a:t>-- </a:t>
            </a:r>
            <a:r>
              <a:rPr lang="ko-KR" altLang="en-US" sz="2000" b="1" dirty="0">
                <a:latin typeface="+mn-ea"/>
              </a:rPr>
              <a:t>주의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>
                <a:latin typeface="+mn-ea"/>
              </a:rPr>
              <a:t>테이블의 모든 값을 갱신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UPDATE 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  SET  &lt;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1&gt;=&lt;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1&gt;, &lt;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2&gt;=&lt;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2&gt;.. </a:t>
            </a:r>
            <a:r>
              <a:rPr lang="en-US" altLang="ko-KR" sz="2000" b="1" dirty="0">
                <a:latin typeface="+mn-ea"/>
              </a:rPr>
              <a:t>,   -- </a:t>
            </a:r>
            <a:r>
              <a:rPr lang="ko-KR" altLang="en-US" sz="2000" b="1" dirty="0">
                <a:latin typeface="+mn-ea"/>
              </a:rPr>
              <a:t>일부 행만 갱신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WHERE  &lt;</a:t>
            </a:r>
            <a:r>
              <a:rPr lang="ko-KR" altLang="en-US" sz="2000" dirty="0">
                <a:latin typeface="+mn-ea"/>
              </a:rPr>
              <a:t>조건</a:t>
            </a:r>
            <a:r>
              <a:rPr lang="en-US" altLang="ko-KR" sz="2000" dirty="0">
                <a:latin typeface="+mn-ea"/>
              </a:rPr>
              <a:t>&gt;;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UPDATE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  SET  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&gt;=NULL    </a:t>
            </a:r>
            <a:r>
              <a:rPr lang="en-US" altLang="ko-KR" sz="2000" b="1" dirty="0">
                <a:latin typeface="+mn-ea"/>
              </a:rPr>
              <a:t>-- NULL</a:t>
            </a:r>
            <a:r>
              <a:rPr lang="ko-KR" altLang="en-US" sz="2000" b="1" dirty="0">
                <a:latin typeface="+mn-ea"/>
              </a:rPr>
              <a:t>값으로 갱신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WHERE &lt;</a:t>
            </a:r>
            <a:r>
              <a:rPr lang="ko-KR" altLang="en-US" sz="2000" dirty="0">
                <a:latin typeface="+mn-ea"/>
              </a:rPr>
              <a:t>조건</a:t>
            </a:r>
            <a:r>
              <a:rPr lang="en-US" altLang="ko-KR" sz="2000" dirty="0">
                <a:latin typeface="+mn-ea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18780132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갱신</a:t>
            </a:r>
            <a:r>
              <a:rPr lang="en-US" altLang="ko-KR" dirty="0"/>
              <a:t>(update)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데이터 갱신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4996" y="1613110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</a:t>
            </a:r>
            <a:r>
              <a:rPr lang="ko-KR" altLang="en-US" sz="2000" dirty="0"/>
              <a:t>  갱신할 데이터 내용 확인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SELECT * FROM Goods ORDER BY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갱신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UPDATE Goods   SET register_date = '2009-10-10';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2.</a:t>
            </a:r>
            <a:r>
              <a:rPr lang="ko-KR" altLang="en-US" sz="2000" b="1" dirty="0">
                <a:solidFill>
                  <a:srgbClr val="FF0000"/>
                </a:solidFill>
              </a:rPr>
              <a:t> 갱신 내용 반드시 확인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SELECT  *  FROM Goods ORDER BY goods_id;</a:t>
            </a:r>
          </a:p>
        </p:txBody>
      </p:sp>
    </p:spTree>
    <p:extLst>
      <p:ext uri="{BB962C8B-B14F-4D97-AF65-F5344CB8AC3E}">
        <p14:creationId xmlns:p14="http://schemas.microsoft.com/office/powerpoint/2010/main" val="598761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갱신</a:t>
            </a:r>
            <a:r>
              <a:rPr lang="en-US" altLang="ko-KR" dirty="0"/>
              <a:t>(update)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데이터 갱신</a:t>
            </a:r>
            <a:endParaRPr lang="en-US" altLang="ko-KR" sz="2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317" y="1775881"/>
            <a:ext cx="98276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-- </a:t>
            </a:r>
            <a:r>
              <a:rPr lang="ko-KR" altLang="en-US" sz="2000" dirty="0"/>
              <a:t> 내용 확인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SELECT * FROM Goods ORDER BY </a:t>
            </a:r>
            <a:r>
              <a:rPr lang="en-US" altLang="ko-KR" sz="2000" dirty="0" err="1"/>
              <a:t>goods_id</a:t>
            </a:r>
            <a:r>
              <a:rPr lang="en-US" altLang="ko-KR" sz="2000" dirty="0"/>
              <a:t>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-- </a:t>
            </a:r>
            <a:r>
              <a:rPr lang="ko-KR" altLang="en-US" sz="2000" dirty="0"/>
              <a:t>갱신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UPDATE Goods  SET </a:t>
            </a:r>
            <a:r>
              <a:rPr lang="en-US" altLang="ko-KR" sz="2000" dirty="0" err="1"/>
              <a:t>sell_price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sell_price</a:t>
            </a:r>
            <a:r>
              <a:rPr lang="en-US" altLang="ko-KR" sz="2000" dirty="0"/>
              <a:t> * 10 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WHERE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 = '</a:t>
            </a:r>
            <a:r>
              <a:rPr lang="ko-KR" altLang="en-US" sz="2000" dirty="0"/>
              <a:t>주방용품</a:t>
            </a:r>
            <a:r>
              <a:rPr lang="en-US" altLang="ko-KR" sz="2000" dirty="0"/>
              <a:t>';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-- </a:t>
            </a:r>
            <a:r>
              <a:rPr lang="ko-KR" altLang="en-US" sz="2000" b="1" dirty="0">
                <a:solidFill>
                  <a:srgbClr val="FF0000"/>
                </a:solidFill>
              </a:rPr>
              <a:t>변경 내용 확인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SELECT * FROM Goods ORDER BY </a:t>
            </a:r>
            <a:r>
              <a:rPr lang="en-US" altLang="ko-KR" sz="2000" dirty="0" err="1"/>
              <a:t>goods_id</a:t>
            </a:r>
            <a:r>
              <a:rPr lang="en-US" altLang="ko-KR" sz="2000" dirty="0"/>
              <a:t>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57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갱신</a:t>
            </a:r>
            <a:r>
              <a:rPr lang="en-US" altLang="ko-KR" dirty="0"/>
              <a:t>(update)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데이터 갱신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3304" y="1920841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-- 1</a:t>
            </a:r>
            <a:r>
              <a:rPr lang="ko-KR" altLang="en-US" sz="2000" dirty="0"/>
              <a:t>회 </a:t>
            </a:r>
            <a:r>
              <a:rPr lang="en-US" altLang="ko-KR" sz="2000" dirty="0"/>
              <a:t>UPDATE</a:t>
            </a:r>
            <a:r>
              <a:rPr lang="ko-KR" altLang="en-US" sz="2000" dirty="0"/>
              <a:t>로 </a:t>
            </a:r>
            <a:r>
              <a:rPr lang="en-US" altLang="ko-KR" sz="2000" dirty="0"/>
              <a:t>1</a:t>
            </a:r>
            <a:r>
              <a:rPr lang="ko-KR" altLang="en-US" sz="2000" dirty="0"/>
              <a:t>열만 갱신한다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UPDATE Goods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SET </a:t>
            </a:r>
            <a:r>
              <a:rPr lang="en-US" altLang="ko-KR" sz="2000" dirty="0" err="1">
                <a:solidFill>
                  <a:srgbClr val="FF0000"/>
                </a:solidFill>
              </a:rPr>
              <a:t>sell_price</a:t>
            </a:r>
            <a:r>
              <a:rPr lang="en-US" altLang="ko-KR" sz="2000" dirty="0">
                <a:solidFill>
                  <a:srgbClr val="FF0000"/>
                </a:solidFill>
              </a:rPr>
              <a:t> = </a:t>
            </a:r>
            <a:r>
              <a:rPr lang="en-US" altLang="ko-KR" sz="2000" dirty="0" err="1">
                <a:solidFill>
                  <a:srgbClr val="FF0000"/>
                </a:solidFill>
              </a:rPr>
              <a:t>sell_price</a:t>
            </a:r>
            <a:r>
              <a:rPr lang="en-US" altLang="ko-KR" sz="2000" dirty="0">
                <a:solidFill>
                  <a:srgbClr val="FF0000"/>
                </a:solidFill>
              </a:rPr>
              <a:t> * 10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WHERE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 = '</a:t>
            </a:r>
            <a:r>
              <a:rPr lang="ko-KR" altLang="en-US" sz="2000" dirty="0"/>
              <a:t>주방용품</a:t>
            </a:r>
            <a:r>
              <a:rPr lang="en-US" altLang="ko-KR" sz="2000" dirty="0"/>
              <a:t>';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UPDATE Goods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SET </a:t>
            </a:r>
            <a:r>
              <a:rPr lang="en-US" altLang="ko-KR" sz="2000" dirty="0" err="1">
                <a:solidFill>
                  <a:srgbClr val="FF0000"/>
                </a:solidFill>
              </a:rPr>
              <a:t>buy_price</a:t>
            </a:r>
            <a:r>
              <a:rPr lang="en-US" altLang="ko-KR" sz="2000" dirty="0">
                <a:solidFill>
                  <a:srgbClr val="FF0000"/>
                </a:solidFill>
              </a:rPr>
              <a:t> = </a:t>
            </a:r>
            <a:r>
              <a:rPr lang="en-US" altLang="ko-KR" sz="2000" dirty="0" err="1">
                <a:solidFill>
                  <a:srgbClr val="FF0000"/>
                </a:solidFill>
              </a:rPr>
              <a:t>buy_price</a:t>
            </a:r>
            <a:r>
              <a:rPr lang="en-US" altLang="ko-KR" sz="2000" dirty="0">
                <a:solidFill>
                  <a:srgbClr val="FF0000"/>
                </a:solidFill>
              </a:rPr>
              <a:t> / 2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WHERE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 = '</a:t>
            </a:r>
            <a:r>
              <a:rPr lang="ko-KR" altLang="en-US" sz="2000" dirty="0"/>
              <a:t>주방용품</a:t>
            </a:r>
            <a:r>
              <a:rPr lang="en-US" altLang="ko-KR" sz="2000" dirty="0"/>
              <a:t>';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236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갱신</a:t>
            </a:r>
            <a:r>
              <a:rPr lang="en-US" altLang="ko-KR" dirty="0"/>
              <a:t>(update)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데이터 갱신</a:t>
            </a:r>
            <a:endParaRPr lang="en-US" altLang="ko-KR" sz="2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5451" y="1624760"/>
            <a:ext cx="845021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-- 여러 열을 갱신 할 경우 열을 쉼표로 구분해서 나열한다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UPDATE Goods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SET sell_price = </a:t>
            </a:r>
            <a:r>
              <a:rPr lang="ko-KR" altLang="en-US" sz="2000" b="1" dirty="0">
                <a:solidFill>
                  <a:srgbClr val="FF0000"/>
                </a:solidFill>
              </a:rPr>
              <a:t>sell_price * 10, buy_price = buy_price / 2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 WHERE </a:t>
            </a:r>
            <a:r>
              <a:rPr lang="ko-KR" altLang="en-US" sz="2000" dirty="0" err="1"/>
              <a:t>goods_classify</a:t>
            </a:r>
            <a:r>
              <a:rPr lang="ko-KR" altLang="en-US" sz="2000" dirty="0"/>
              <a:t> = '주방용품';</a:t>
            </a:r>
          </a:p>
          <a:p>
            <a:pPr>
              <a:lnSpc>
                <a:spcPct val="200000"/>
              </a:lnSpc>
            </a:pPr>
            <a:endParaRPr lang="ko-KR" altLang="en-US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-- 변경 내용 확인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SELECT * FROM Goods ORDER BY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33154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트랜잭션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트랜잭션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하나 이상의 갱신 처리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2335" y="1690959"/>
            <a:ext cx="8068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BEGIN TRANSACTION;        </a:t>
            </a:r>
            <a:r>
              <a:rPr lang="en-US" altLang="ko-KR" sz="2000" b="1" dirty="0">
                <a:latin typeface="+mn-ea"/>
              </a:rPr>
              <a:t>-- </a:t>
            </a:r>
            <a:r>
              <a:rPr lang="ko-KR" altLang="en-US" sz="2000" b="1" dirty="0">
                <a:latin typeface="+mn-ea"/>
              </a:rPr>
              <a:t>트랜잭션 게시문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DML</a:t>
            </a:r>
            <a:r>
              <a:rPr lang="ko-KR" altLang="en-US" sz="2000" b="1" dirty="0">
                <a:latin typeface="+mn-ea"/>
              </a:rPr>
              <a:t>문</a:t>
            </a:r>
            <a:r>
              <a:rPr lang="en-US" altLang="ko-KR" sz="2000" b="1" dirty="0">
                <a:latin typeface="+mn-ea"/>
              </a:rPr>
              <a:t>1;                        -- INSERT/UPDATE/DELETE</a:t>
            </a:r>
            <a:r>
              <a:rPr lang="ko-KR" altLang="en-US" sz="2000" b="1" dirty="0">
                <a:latin typeface="+mn-ea"/>
              </a:rPr>
              <a:t>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DML</a:t>
            </a:r>
            <a:r>
              <a:rPr lang="ko-KR" altLang="en-US" sz="2000" b="1" dirty="0">
                <a:latin typeface="+mn-ea"/>
              </a:rPr>
              <a:t>문</a:t>
            </a:r>
            <a:r>
              <a:rPr lang="en-US" altLang="ko-KR" sz="2000" b="1" dirty="0">
                <a:latin typeface="+mn-ea"/>
              </a:rPr>
              <a:t>2;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          …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COMMIT; OR ROLLBACK;    </a:t>
            </a:r>
            <a:r>
              <a:rPr lang="en-US" altLang="ko-KR" sz="2000" b="1" dirty="0">
                <a:latin typeface="+mn-ea"/>
              </a:rPr>
              <a:t>-- </a:t>
            </a:r>
            <a:r>
              <a:rPr lang="ko-KR" altLang="en-US" sz="2000" b="1" dirty="0">
                <a:latin typeface="+mn-ea"/>
              </a:rPr>
              <a:t>처리 확정 </a:t>
            </a:r>
            <a:r>
              <a:rPr lang="en-US" altLang="ko-KR" sz="2000" b="1" dirty="0">
                <a:latin typeface="+mn-ea"/>
              </a:rPr>
              <a:t>OR </a:t>
            </a:r>
            <a:r>
              <a:rPr lang="ko-KR" altLang="en-US" sz="2000" b="1" dirty="0">
                <a:latin typeface="+mn-ea"/>
              </a:rPr>
              <a:t>처리 취소 </a:t>
            </a:r>
            <a:r>
              <a:rPr lang="en-US" altLang="ko-KR" sz="2000" b="1" dirty="0">
                <a:latin typeface="+mn-ea"/>
              </a:rPr>
              <a:t>(</a:t>
            </a:r>
            <a:r>
              <a:rPr lang="ko-KR" altLang="en-US" sz="2000" b="1" dirty="0">
                <a:latin typeface="+mn-ea"/>
              </a:rPr>
              <a:t>영구 반영 처리</a:t>
            </a:r>
            <a:r>
              <a:rPr lang="en-US" altLang="ko-KR" sz="20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5935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트랜잭션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트랜잭션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하나 이상의 갱신 처리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* ACID </a:t>
            </a:r>
            <a:r>
              <a:rPr lang="ko-KR" altLang="en-US" dirty="0">
                <a:latin typeface="+mn-ea"/>
              </a:rPr>
              <a:t>특성</a:t>
            </a:r>
            <a:r>
              <a:rPr lang="en-US" altLang="ko-KR" dirty="0">
                <a:latin typeface="+mn-ea"/>
              </a:rPr>
              <a:t> : DBMS </a:t>
            </a:r>
            <a:r>
              <a:rPr lang="ko-KR" altLang="en-US" dirty="0">
                <a:latin typeface="+mn-ea"/>
              </a:rPr>
              <a:t>트랜잭션에서 지켜야 할 네 가지 약속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원자성</a:t>
            </a:r>
            <a:r>
              <a:rPr lang="en-US" altLang="ko-KR" dirty="0">
                <a:latin typeface="+mn-ea"/>
              </a:rPr>
              <a:t>(Atomicity)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트랜잭션이 끝난 시점에 모든 갱신 처리가 실행된 상태 또는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모두 실행되지 않은 상태로 종료되는 것을 보증하는 성질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일관성</a:t>
            </a:r>
            <a:r>
              <a:rPr lang="en-US" altLang="ko-KR" dirty="0">
                <a:latin typeface="+mn-ea"/>
              </a:rPr>
              <a:t>(Consistency)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트랜잭션에 포함되는 처리는 데이터베이스에 미리 설정된 제약을 지켜야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독립성</a:t>
            </a:r>
            <a:r>
              <a:rPr lang="en-US" altLang="ko-KR" dirty="0">
                <a:latin typeface="+mn-ea"/>
              </a:rPr>
              <a:t>(Isolation)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트랜잭션 상호 간에 서로 간섭하지 않음을 보증하는 성질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지속성</a:t>
            </a:r>
            <a:r>
              <a:rPr lang="en-US" altLang="ko-KR" dirty="0">
                <a:latin typeface="+mn-ea"/>
              </a:rPr>
              <a:t>(Durability)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COMMIT</a:t>
            </a:r>
            <a:r>
              <a:rPr lang="ko-KR" altLang="en-US" dirty="0">
                <a:latin typeface="+mn-ea"/>
              </a:rPr>
              <a:t>이든 </a:t>
            </a:r>
            <a:r>
              <a:rPr lang="en-US" altLang="ko-KR" dirty="0">
                <a:latin typeface="+mn-ea"/>
              </a:rPr>
              <a:t>ROLLBACK</a:t>
            </a:r>
            <a:r>
              <a:rPr lang="ko-KR" altLang="en-US" dirty="0">
                <a:latin typeface="+mn-ea"/>
              </a:rPr>
              <a:t>든 트랜잭션이 종료되면  해당 시점의 데이터 상태가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저장되는 것을 보증하는 성질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8919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트랜잭션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109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트랜잭션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하나 이상의 갱신 처리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2111" y="1269307"/>
            <a:ext cx="7632848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START TRANSACTION;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   -- 와이셔츠 </a:t>
            </a:r>
            <a:r>
              <a:rPr lang="ko-KR" altLang="en-US" sz="1600" dirty="0" err="1"/>
              <a:t>판매단가를</a:t>
            </a:r>
            <a:r>
              <a:rPr lang="ko-KR" altLang="en-US" sz="1600" dirty="0"/>
              <a:t> 1000원 내린다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UPDATE Goods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  SET </a:t>
            </a:r>
            <a:r>
              <a:rPr lang="ko-KR" altLang="en-US" sz="1600" dirty="0" err="1"/>
              <a:t>sell_price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sell_price</a:t>
            </a:r>
            <a:r>
              <a:rPr lang="ko-KR" altLang="en-US" sz="1600" dirty="0"/>
              <a:t> - 1000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WHERE </a:t>
            </a:r>
            <a:r>
              <a:rPr lang="ko-KR" altLang="en-US" sz="1600" dirty="0" err="1"/>
              <a:t>goods_name</a:t>
            </a:r>
            <a:r>
              <a:rPr lang="ko-KR" altLang="en-US" sz="1600" dirty="0"/>
              <a:t> = '와이셔츠';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 -- 티셔츠 </a:t>
            </a:r>
            <a:r>
              <a:rPr lang="ko-KR" altLang="en-US" sz="1600" dirty="0" err="1"/>
              <a:t>판매단가를</a:t>
            </a:r>
            <a:r>
              <a:rPr lang="ko-KR" altLang="en-US" sz="1600" dirty="0"/>
              <a:t> 1000원 올린다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UPDATE Goods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  SET </a:t>
            </a:r>
            <a:r>
              <a:rPr lang="ko-KR" altLang="en-US" sz="1600" dirty="0" err="1"/>
              <a:t>sell_price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sell_price</a:t>
            </a:r>
            <a:r>
              <a:rPr lang="ko-KR" altLang="en-US" sz="1600" dirty="0"/>
              <a:t> + 1000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WHERE </a:t>
            </a:r>
            <a:r>
              <a:rPr lang="ko-KR" altLang="en-US" sz="1600" dirty="0" err="1"/>
              <a:t>goods_name</a:t>
            </a:r>
            <a:r>
              <a:rPr lang="ko-KR" altLang="en-US" sz="1600" dirty="0"/>
              <a:t> = '티셔츠';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COMMIT;</a:t>
            </a:r>
          </a:p>
        </p:txBody>
      </p:sp>
    </p:spTree>
    <p:extLst>
      <p:ext uri="{BB962C8B-B14F-4D97-AF65-F5344CB8AC3E}">
        <p14:creationId xmlns:p14="http://schemas.microsoft.com/office/powerpoint/2010/main" val="89589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언어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데이터베이스 언어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>
              <a:latin typeface="+mn-ea"/>
            </a:endParaRPr>
          </a:p>
          <a:p>
            <a:pPr lvl="1">
              <a:buClr>
                <a:srgbClr val="4F784C"/>
              </a:buClr>
            </a:pPr>
            <a:r>
              <a:rPr lang="ko-KR" altLang="en-US" b="1" dirty="0">
                <a:latin typeface="+mn-ea"/>
              </a:rPr>
              <a:t>데이터 정의어</a:t>
            </a:r>
            <a:r>
              <a:rPr lang="en-US" altLang="ko-KR" b="1" dirty="0">
                <a:latin typeface="+mn-ea"/>
              </a:rPr>
              <a:t>(DDL, Data Definition Language)</a:t>
            </a:r>
          </a:p>
          <a:p>
            <a:pPr lvl="2"/>
            <a:r>
              <a:rPr lang="ko-KR" altLang="en-US" dirty="0">
                <a:latin typeface="+mn-ea"/>
              </a:rPr>
              <a:t>데이터베이스의 </a:t>
            </a:r>
            <a:r>
              <a:rPr lang="ko-KR" altLang="en-US" b="1" dirty="0">
                <a:latin typeface="+mn-ea"/>
              </a:rPr>
              <a:t>논리적 구조를 정의하기 위해 사용하는 언어</a:t>
            </a:r>
          </a:p>
          <a:p>
            <a:pPr lvl="2"/>
            <a:r>
              <a:rPr lang="ko-KR" altLang="en-US" dirty="0">
                <a:latin typeface="+mn-ea"/>
              </a:rPr>
              <a:t>설계 모델에 따라 데이터 구조를 만들고 이미 만들어진 구조를 변경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삭제할 수 있음</a:t>
            </a:r>
          </a:p>
          <a:p>
            <a:pPr lvl="2"/>
            <a:endParaRPr lang="ko-KR" altLang="en-US" dirty="0">
              <a:latin typeface="+mn-ea"/>
            </a:endParaRPr>
          </a:p>
          <a:p>
            <a:pPr lvl="1">
              <a:buClr>
                <a:srgbClr val="4F784C"/>
              </a:buClr>
            </a:pPr>
            <a:r>
              <a:rPr lang="ko-KR" altLang="en-US" b="1" dirty="0">
                <a:latin typeface="+mn-ea"/>
              </a:rPr>
              <a:t>데이터 조작어</a:t>
            </a:r>
            <a:r>
              <a:rPr lang="en-US" altLang="ko-KR" b="1" dirty="0">
                <a:latin typeface="+mn-ea"/>
              </a:rPr>
              <a:t>(DML, Data Manipulation Language)</a:t>
            </a:r>
          </a:p>
          <a:p>
            <a:pPr lvl="2"/>
            <a:r>
              <a:rPr lang="ko-KR" altLang="en-US" dirty="0">
                <a:latin typeface="+mn-ea"/>
              </a:rPr>
              <a:t>데이터베이스에 저장되어 있는 </a:t>
            </a:r>
            <a:r>
              <a:rPr lang="ko-KR" altLang="en-US" b="1" dirty="0">
                <a:latin typeface="+mn-ea"/>
              </a:rPr>
              <a:t>데이터를 처리하기 위해 사용하는 언어</a:t>
            </a:r>
          </a:p>
          <a:p>
            <a:pPr lvl="2"/>
            <a:r>
              <a:rPr lang="ko-KR" altLang="en-US" dirty="0">
                <a:latin typeface="+mn-ea"/>
              </a:rPr>
              <a:t>데이터 검색</a:t>
            </a:r>
            <a:r>
              <a:rPr lang="en-US" altLang="ko-KR" dirty="0">
                <a:latin typeface="+mn-ea"/>
              </a:rPr>
              <a:t>(Retrieval), </a:t>
            </a:r>
            <a:r>
              <a:rPr lang="ko-KR" altLang="en-US" dirty="0">
                <a:latin typeface="+mn-ea"/>
              </a:rPr>
              <a:t>추가</a:t>
            </a:r>
            <a:r>
              <a:rPr lang="en-US" altLang="ko-KR" dirty="0">
                <a:latin typeface="+mn-ea"/>
              </a:rPr>
              <a:t>(Insert), </a:t>
            </a:r>
            <a:r>
              <a:rPr lang="ko-KR" altLang="en-US" dirty="0">
                <a:latin typeface="+mn-ea"/>
              </a:rPr>
              <a:t>삭제</a:t>
            </a:r>
            <a:r>
              <a:rPr lang="en-US" altLang="ko-KR" dirty="0">
                <a:latin typeface="+mn-ea"/>
              </a:rPr>
              <a:t>(Delete), </a:t>
            </a:r>
            <a:r>
              <a:rPr lang="ko-KR" altLang="en-US" dirty="0">
                <a:latin typeface="+mn-ea"/>
              </a:rPr>
              <a:t>갱신</a:t>
            </a:r>
            <a:r>
              <a:rPr lang="en-US" altLang="ko-KR" dirty="0">
                <a:latin typeface="+mn-ea"/>
              </a:rPr>
              <a:t>(Update) </a:t>
            </a:r>
            <a:r>
              <a:rPr lang="ko-KR" altLang="en-US" dirty="0">
                <a:latin typeface="+mn-ea"/>
              </a:rPr>
              <a:t>작업 수행</a:t>
            </a:r>
          </a:p>
          <a:p>
            <a:pPr lvl="2"/>
            <a:endParaRPr lang="en-US" altLang="ko-KR" b="1" dirty="0">
              <a:latin typeface="+mn-ea"/>
            </a:endParaRPr>
          </a:p>
          <a:p>
            <a:pPr lvl="1">
              <a:buClr>
                <a:srgbClr val="4F784C"/>
              </a:buClr>
            </a:pPr>
            <a:r>
              <a:rPr lang="ko-KR" altLang="en-US" b="1" dirty="0">
                <a:latin typeface="+mn-ea"/>
              </a:rPr>
              <a:t>데이터 제어어</a:t>
            </a:r>
            <a:r>
              <a:rPr lang="en-US" altLang="ko-KR" b="1" dirty="0">
                <a:latin typeface="+mn-ea"/>
              </a:rPr>
              <a:t>(DCL, Data Control Language)</a:t>
            </a:r>
            <a:r>
              <a:rPr lang="ko-KR" altLang="en-US" b="1" dirty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데이터를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올바르게 공유하기 위해 제어 작업을 수행하는 언어</a:t>
            </a:r>
            <a:endParaRPr lang="en-US" altLang="ko-KR" b="1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데이터 보안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 무결성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 복구와 병행 수행 제어 명령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567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6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복잡한 질의</a:t>
            </a:r>
          </a:p>
        </p:txBody>
      </p:sp>
    </p:spTree>
    <p:extLst>
      <p:ext uri="{BB962C8B-B14F-4D97-AF65-F5344CB8AC3E}">
        <p14:creationId xmlns:p14="http://schemas.microsoft.com/office/powerpoint/2010/main" val="12731108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서브 쿼리</a:t>
            </a:r>
            <a:r>
              <a:rPr lang="en-US" altLang="ko-KR" dirty="0"/>
              <a:t>(Sub Query)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서브 쿼리</a:t>
            </a:r>
            <a:r>
              <a:rPr lang="en-US" altLang="ko-KR" sz="2000" dirty="0">
                <a:latin typeface="+mn-ea"/>
              </a:rPr>
              <a:t>(Sub Query)</a:t>
            </a:r>
          </a:p>
          <a:p>
            <a:r>
              <a:rPr lang="ko-KR" altLang="en-US" sz="2000" dirty="0">
                <a:latin typeface="+mn-ea"/>
              </a:rPr>
              <a:t>서브 쿼리라는 것은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‘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일회용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View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라고 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아래는 서브쿼리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가상 데이터 셋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에서 데이터를 불러온 예시이다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b="1" dirty="0">
                <a:latin typeface="+mn-ea"/>
              </a:rPr>
              <a:t>필요한 데이터만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차 데이터 셋을 만들어 </a:t>
            </a:r>
            <a:r>
              <a:rPr lang="en-US" altLang="ko-KR" sz="2000" b="1" dirty="0">
                <a:latin typeface="+mn-ea"/>
              </a:rPr>
              <a:t>2</a:t>
            </a:r>
            <a:r>
              <a:rPr lang="ko-KR" altLang="en-US" sz="2000" b="1" dirty="0">
                <a:latin typeface="+mn-ea"/>
              </a:rPr>
              <a:t>차로 조회 할 수 있다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0" y="3139287"/>
            <a:ext cx="6927180" cy="28348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5478" y="3343369"/>
            <a:ext cx="6562012" cy="771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583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스칼라</a:t>
            </a:r>
            <a:r>
              <a:rPr lang="en-US" altLang="ko-KR" dirty="0"/>
              <a:t> </a:t>
            </a:r>
            <a:r>
              <a:rPr lang="ko-KR" altLang="en-US" dirty="0"/>
              <a:t>서브 쿼리</a:t>
            </a:r>
            <a:r>
              <a:rPr lang="en-US" altLang="ko-KR" dirty="0"/>
              <a:t>(Sub Query)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스칼라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서브 쿼리</a:t>
            </a:r>
            <a:r>
              <a:rPr lang="en-US" altLang="ko-KR" sz="2000" b="1" dirty="0">
                <a:latin typeface="+mn-ea"/>
              </a:rPr>
              <a:t>(Sub Query)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스칼라 라는 것은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‘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단일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이라는 뜻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스칼라 서브 쿼리는 </a:t>
            </a:r>
            <a:r>
              <a:rPr lang="ko-KR" altLang="en-US" sz="2000" b="1" dirty="0">
                <a:latin typeface="+mn-ea"/>
              </a:rPr>
              <a:t>반환하는 데이터의 값이 반드시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행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열인 서브 쿼리</a:t>
            </a:r>
            <a:r>
              <a:rPr lang="ko-KR" altLang="en-US" sz="2000" dirty="0">
                <a:latin typeface="+mn-ea"/>
              </a:rPr>
              <a:t>를 말한다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아래에 있는 예시는 간단한 스칼라 서브쿼리의 예시이다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  Goods Table</a:t>
            </a:r>
            <a:r>
              <a:rPr lang="ko-KR" altLang="en-US" sz="2000" dirty="0">
                <a:latin typeface="+mn-ea"/>
              </a:rPr>
              <a:t>의 판매가격의 평균을 구하는 스칼라 서브쿼리이다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0" y="3473080"/>
            <a:ext cx="6130169" cy="2724520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3607190" y="4849310"/>
            <a:ext cx="1728192" cy="576064"/>
          </a:xfrm>
          <a:prstGeom prst="wedgeRectCallout">
            <a:avLst>
              <a:gd name="adj1" fmla="val -73038"/>
              <a:gd name="adj2" fmla="val 191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값</a:t>
            </a:r>
            <a:r>
              <a:rPr lang="en-US" altLang="ko-KR" dirty="0"/>
              <a:t>(</a:t>
            </a:r>
            <a:r>
              <a:rPr lang="ko-KR" altLang="en-US" dirty="0"/>
              <a:t>스칼라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484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스칼라</a:t>
            </a:r>
            <a:r>
              <a:rPr lang="en-US" altLang="ko-KR" dirty="0"/>
              <a:t> </a:t>
            </a:r>
            <a:r>
              <a:rPr lang="ko-KR" altLang="en-US" dirty="0"/>
              <a:t>서브 쿼리</a:t>
            </a:r>
            <a:r>
              <a:rPr lang="en-US" altLang="ko-KR" dirty="0"/>
              <a:t>(Sub Query)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스칼라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서브 쿼리</a:t>
            </a:r>
            <a:r>
              <a:rPr lang="en-US" altLang="ko-KR" sz="2000" b="1" dirty="0">
                <a:latin typeface="+mn-ea"/>
              </a:rPr>
              <a:t>(Sub Query)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스칼라 서브쿼리는 </a:t>
            </a:r>
            <a:r>
              <a:rPr lang="en-US" altLang="ko-KR" sz="2000" dirty="0">
                <a:latin typeface="+mn-ea"/>
              </a:rPr>
              <a:t>where</a:t>
            </a:r>
            <a:r>
              <a:rPr lang="ko-KR" altLang="en-US" sz="2000" dirty="0">
                <a:latin typeface="+mn-ea"/>
              </a:rPr>
              <a:t>절 뿐만 아니라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상수나 열명을 쓸 수 있는 곳이라면 모두 사용</a:t>
            </a:r>
            <a:r>
              <a:rPr lang="ko-KR" altLang="en-US" sz="2000" dirty="0">
                <a:latin typeface="+mn-ea"/>
              </a:rPr>
              <a:t>할 수 있다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6115" y="3744805"/>
            <a:ext cx="3179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좌측의 예시는 평균 판매 금액 서브 쿼리를 사용해서 데이터 값을 반환한 것이다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" y="2787328"/>
            <a:ext cx="6380578" cy="349917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5425" y="3051833"/>
            <a:ext cx="5878017" cy="298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6463442" y="2020558"/>
            <a:ext cx="3224732" cy="576064"/>
          </a:xfrm>
          <a:prstGeom prst="wedgeRectCallout">
            <a:avLst>
              <a:gd name="adj1" fmla="val -59405"/>
              <a:gd name="adj2" fmla="val 1106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열에 사용된 단일 값</a:t>
            </a:r>
            <a:r>
              <a:rPr lang="en-US" altLang="ko-KR" dirty="0"/>
              <a:t>(</a:t>
            </a:r>
            <a:r>
              <a:rPr lang="ko-KR" altLang="en-US" dirty="0"/>
              <a:t>스칼라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311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스칼라</a:t>
            </a:r>
            <a:r>
              <a:rPr lang="en-US" altLang="ko-KR" dirty="0"/>
              <a:t> </a:t>
            </a:r>
            <a:r>
              <a:rPr lang="ko-KR" altLang="en-US" dirty="0"/>
              <a:t>서브 쿼리</a:t>
            </a:r>
            <a:r>
              <a:rPr lang="en-US" altLang="ko-KR" dirty="0"/>
              <a:t>(Sub Query)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스칼라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서브 쿼리</a:t>
            </a:r>
            <a:r>
              <a:rPr lang="en-US" altLang="ko-KR" sz="2000" b="1" dirty="0">
                <a:latin typeface="+mn-ea"/>
              </a:rPr>
              <a:t>(Sub Query)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스칼라 서브쿼리</a:t>
            </a:r>
            <a:r>
              <a:rPr lang="en-US" altLang="ko-KR" sz="2000" dirty="0">
                <a:latin typeface="+mn-ea"/>
              </a:rPr>
              <a:t>(Sub Query)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where</a:t>
            </a:r>
            <a:r>
              <a:rPr lang="ko-KR" altLang="en-US" sz="2000" dirty="0">
                <a:latin typeface="+mn-ea"/>
              </a:rPr>
              <a:t>절 뿐만 아니라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상수나 열명을 쓸 수 있는 곳이라면 모두 사용할 수 있다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4548" y="5571212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Having</a:t>
            </a:r>
            <a:r>
              <a:rPr lang="ko-KR" altLang="en-US" dirty="0">
                <a:latin typeface="+mn-ea"/>
              </a:rPr>
              <a:t>절에 스칼라 서브 쿼리를 사용한 예시로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평균 판매단가보다 판매단가의 평균이 더 큰 상품 분류들을 보여주는 예시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1" y="2453676"/>
            <a:ext cx="6954685" cy="299429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75395" y="3249586"/>
            <a:ext cx="5980239" cy="31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274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스칼라</a:t>
            </a:r>
            <a:r>
              <a:rPr lang="en-US" altLang="ko-KR" dirty="0"/>
              <a:t> </a:t>
            </a:r>
            <a:r>
              <a:rPr lang="ko-KR" altLang="en-US" dirty="0"/>
              <a:t>서브 쿼리</a:t>
            </a:r>
            <a:r>
              <a:rPr lang="en-US" altLang="ko-KR" dirty="0"/>
              <a:t>(Sub Query)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스칼라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서브 쿼리</a:t>
            </a:r>
            <a:r>
              <a:rPr lang="en-US" altLang="ko-KR" sz="2000" b="1" dirty="0">
                <a:latin typeface="+mn-ea"/>
              </a:rPr>
              <a:t>(Sub Query)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스칼라 서브쿼리</a:t>
            </a:r>
            <a:r>
              <a:rPr lang="en-US" altLang="ko-KR" sz="2000" dirty="0">
                <a:latin typeface="+mn-ea"/>
              </a:rPr>
              <a:t>(Sub Query)</a:t>
            </a:r>
            <a:r>
              <a:rPr lang="ko-KR" altLang="en-US" sz="2000" dirty="0">
                <a:latin typeface="+mn-ea"/>
              </a:rPr>
              <a:t> 사용 시에는 </a:t>
            </a:r>
            <a:r>
              <a:rPr lang="ko-KR" altLang="en-US" sz="2000" b="1" dirty="0">
                <a:latin typeface="+mn-ea"/>
              </a:rPr>
              <a:t>주의할 점</a:t>
            </a:r>
            <a:r>
              <a:rPr lang="ko-KR" altLang="en-US" sz="2000" dirty="0">
                <a:latin typeface="+mn-ea"/>
              </a:rPr>
              <a:t>이 존재한다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</a:p>
          <a:p>
            <a:r>
              <a:rPr lang="ko-KR" altLang="en-US" sz="2000" dirty="0">
                <a:latin typeface="+mn-ea"/>
              </a:rPr>
              <a:t>스칼라 서브쿼리</a:t>
            </a:r>
            <a:r>
              <a:rPr lang="en-US" altLang="ko-KR" sz="2000" dirty="0">
                <a:latin typeface="+mn-ea"/>
              </a:rPr>
              <a:t>(Sub Query)</a:t>
            </a:r>
            <a:r>
              <a:rPr lang="ko-KR" altLang="en-US" sz="2000" dirty="0">
                <a:latin typeface="+mn-ea"/>
              </a:rPr>
              <a:t>는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반드시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행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열로 데이터 값을 반환</a:t>
            </a:r>
            <a:r>
              <a:rPr lang="ko-KR" altLang="en-US" sz="2000" dirty="0">
                <a:latin typeface="+mn-ea"/>
              </a:rPr>
              <a:t>해야 하기 때문에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서브쿼리</a:t>
            </a:r>
            <a:r>
              <a:rPr lang="en-US" altLang="ko-KR" sz="2000" dirty="0">
                <a:latin typeface="+mn-ea"/>
              </a:rPr>
              <a:t>(Sub Query)</a:t>
            </a:r>
            <a:r>
              <a:rPr lang="ko-KR" altLang="en-US" sz="2000" dirty="0">
                <a:latin typeface="+mn-ea"/>
              </a:rPr>
              <a:t>가 복수 행을 반환하는 경우에는 사용시에 오류가 생긴다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7" y="3031532"/>
            <a:ext cx="9756469" cy="20738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60978" y="4068466"/>
            <a:ext cx="8571972" cy="274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4832449" y="5732075"/>
            <a:ext cx="3224732" cy="576064"/>
          </a:xfrm>
          <a:prstGeom prst="wedgeRectCallout">
            <a:avLst>
              <a:gd name="adj1" fmla="val -12167"/>
              <a:gd name="adj2" fmla="val -2380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복수개</a:t>
            </a:r>
            <a:r>
              <a:rPr lang="ko-KR" altLang="en-US" dirty="0"/>
              <a:t> 행 반환</a:t>
            </a:r>
          </a:p>
        </p:txBody>
      </p:sp>
    </p:spTree>
    <p:extLst>
      <p:ext uri="{BB962C8B-B14F-4D97-AF65-F5344CB8AC3E}">
        <p14:creationId xmlns:p14="http://schemas.microsoft.com/office/powerpoint/2010/main" val="3015965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상관관계 서브 쿼리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상관관계 서브 쿼리</a:t>
            </a:r>
            <a:r>
              <a:rPr lang="en-US" altLang="ko-KR" sz="2000" b="1" dirty="0">
                <a:latin typeface="+mn-ea"/>
              </a:rPr>
              <a:t>(Sub Query)</a:t>
            </a:r>
          </a:p>
          <a:p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ko-KR" altLang="en-US" b="1" dirty="0">
                <a:latin typeface="+mn-ea"/>
              </a:rPr>
              <a:t>데이터를 선택하는 조건이 조금 더 까다로워 지는 경우에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 스칼라 서브쿼리가 복수의 행을 반환하면서 오류에 빠질 수도 있다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때 사용할 수 있는 도구가 바로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상관관계 서브쿼리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이다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아래의 예시처럼 괄호 안에 </a:t>
            </a:r>
            <a:r>
              <a:rPr lang="en-US" altLang="ko-KR" dirty="0">
                <a:latin typeface="+mn-ea"/>
              </a:rPr>
              <a:t>Alias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name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where</a:t>
            </a:r>
            <a:r>
              <a:rPr lang="ko-KR" altLang="en-US" dirty="0">
                <a:latin typeface="+mn-ea"/>
              </a:rPr>
              <a:t>구 조건을 활용하면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원래의 데이터를 작은 그룹으로 나누어서 비교할 수 있다</a:t>
            </a:r>
            <a:r>
              <a:rPr lang="en-US" altLang="ko-KR" dirty="0">
                <a:latin typeface="+mn-ea"/>
              </a:rPr>
              <a:t>. </a:t>
            </a:r>
          </a:p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테이블이 여러 개 일 경우 반드시 테이블 별칭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(alias)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로 구분하도록 한다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하지만 이 경우에는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where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s1.goods_classify = s2.goods_classify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라는 </a:t>
            </a:r>
            <a:r>
              <a:rPr lang="ko-KR" altLang="en-US" dirty="0">
                <a:latin typeface="+mn-ea"/>
              </a:rPr>
              <a:t>조건을 반드시 서브쿼리 내부에 기술해야 한다는 제약조건이 존재한다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07" y="2926967"/>
            <a:ext cx="6300177" cy="3049434"/>
          </a:xfrm>
          <a:prstGeom prst="rect">
            <a:avLst/>
          </a:prstGeom>
        </p:spPr>
      </p:pic>
      <p:sp>
        <p:nvSpPr>
          <p:cNvPr id="6" name="사각형 설명선 5"/>
          <p:cNvSpPr/>
          <p:nvPr/>
        </p:nvSpPr>
        <p:spPr>
          <a:xfrm>
            <a:off x="6617287" y="4451684"/>
            <a:ext cx="3224732" cy="576064"/>
          </a:xfrm>
          <a:prstGeom prst="wedgeRectCallout">
            <a:avLst>
              <a:gd name="adj1" fmla="val -61244"/>
              <a:gd name="adj2" fmla="val -2090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동일분류의</a:t>
            </a:r>
            <a:endParaRPr lang="en-US" altLang="ko-KR" dirty="0"/>
          </a:p>
          <a:p>
            <a:pPr algn="ctr"/>
            <a:r>
              <a:rPr lang="ko-KR" altLang="en-US" dirty="0"/>
              <a:t>평균 </a:t>
            </a:r>
            <a:r>
              <a:rPr lang="en-US" altLang="ko-KR" dirty="0" err="1"/>
              <a:t>sell_price</a:t>
            </a:r>
            <a:r>
              <a:rPr lang="ko-KR" altLang="en-US" dirty="0"/>
              <a:t>보다 큰 제품</a:t>
            </a:r>
          </a:p>
        </p:txBody>
      </p:sp>
    </p:spTree>
    <p:extLst>
      <p:ext uri="{BB962C8B-B14F-4D97-AF65-F5344CB8AC3E}">
        <p14:creationId xmlns:p14="http://schemas.microsoft.com/office/powerpoint/2010/main" val="376069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7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함수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술어</a:t>
            </a:r>
            <a:r>
              <a:rPr lang="en-US" altLang="ko-KR" b="1" dirty="0">
                <a:latin typeface="+mn-ea"/>
              </a:rPr>
              <a:t>, CASE </a:t>
            </a:r>
            <a:r>
              <a:rPr lang="ko-KR" altLang="en-US" b="1" dirty="0" err="1">
                <a:latin typeface="+mn-ea"/>
              </a:rPr>
              <a:t>조건식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51171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산술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z="2000" b="1" dirty="0">
                <a:latin typeface="+mn-ea"/>
              </a:rPr>
              <a:t>여러 가지 함수 - 산술 함수(</a:t>
            </a:r>
            <a:r>
              <a:rPr lang="en-US" altLang="ko-KR" sz="2000" b="1" dirty="0">
                <a:latin typeface="+mn-ea"/>
              </a:rPr>
              <a:t>ABS</a:t>
            </a:r>
            <a:r>
              <a:rPr lang="ko-KR" altLang="en-US" sz="2000" b="1" dirty="0">
                <a:latin typeface="+mn-ea"/>
              </a:rPr>
              <a:t>) 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ABS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는 절대값</a:t>
            </a:r>
            <a:r>
              <a:rPr lang="ko-KR" altLang="en-US" dirty="0">
                <a:latin typeface="+mn-ea"/>
              </a:rPr>
              <a:t>을 구하는 함수이다.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0과 양서 값은 그대로 사용하고 음수는 부호를 제외한다.</a:t>
            </a:r>
          </a:p>
          <a:p>
            <a:pPr lvl="0"/>
            <a:endParaRPr lang="ko-KR" altLang="en-US" sz="20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" y="2430735"/>
            <a:ext cx="9582149" cy="32334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82288" y="3225200"/>
            <a:ext cx="2645681" cy="322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83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산술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119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산술 함수(</a:t>
            </a:r>
            <a:r>
              <a:rPr lang="en-US" altLang="ko-KR" sz="2000" b="1" dirty="0">
                <a:latin typeface="+mn-ea"/>
              </a:rPr>
              <a:t>MOD</a:t>
            </a:r>
            <a:r>
              <a:rPr lang="ko-KR" altLang="en-US" sz="2000" b="1" dirty="0">
                <a:latin typeface="+mn-ea"/>
              </a:rPr>
              <a:t>) 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MOD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는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나눗셈의 나머지</a:t>
            </a:r>
            <a:r>
              <a:rPr lang="ko-KR" altLang="en-US" dirty="0">
                <a:latin typeface="+mn-ea"/>
              </a:rPr>
              <a:t>를 구하는 함수 이다.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예를 들어  </a:t>
            </a:r>
            <a:r>
              <a:rPr lang="en-US" altLang="ko-KR" dirty="0">
                <a:latin typeface="+mn-ea"/>
              </a:rPr>
              <a:t>MOD(500,320)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500</a:t>
            </a:r>
            <a:r>
              <a:rPr lang="ko-KR" altLang="en-US" dirty="0">
                <a:latin typeface="+mn-ea"/>
              </a:rPr>
              <a:t>/</a:t>
            </a:r>
            <a:r>
              <a:rPr lang="en-US" altLang="ko-KR" dirty="0">
                <a:latin typeface="+mn-ea"/>
              </a:rPr>
              <a:t>320</a:t>
            </a:r>
            <a:r>
              <a:rPr lang="ko-KR" altLang="en-US" dirty="0">
                <a:latin typeface="+mn-ea"/>
              </a:rPr>
              <a:t> 의 나머지가 1</a:t>
            </a:r>
            <a:r>
              <a:rPr lang="en-US" altLang="ko-KR" dirty="0">
                <a:latin typeface="+mn-ea"/>
              </a:rPr>
              <a:t>80</a:t>
            </a:r>
            <a:r>
              <a:rPr lang="ko-KR" altLang="en-US" dirty="0">
                <a:latin typeface="+mn-ea"/>
              </a:rPr>
              <a:t>이기 때문에 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'</a:t>
            </a:r>
            <a:r>
              <a:rPr lang="en-US" altLang="ko-KR" dirty="0">
                <a:latin typeface="+mn-ea"/>
              </a:rPr>
              <a:t>MOD(500,320) = 180</a:t>
            </a:r>
            <a:r>
              <a:rPr lang="ko-KR" altLang="en-US" dirty="0">
                <a:latin typeface="+mn-ea"/>
              </a:rPr>
              <a:t>' 이 된다.</a:t>
            </a:r>
          </a:p>
          <a:p>
            <a:pPr lvl="0"/>
            <a:endParaRPr lang="ko-KR" altLang="en-US" sz="20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5805"/>
            <a:ext cx="9906000" cy="2681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60453" y="3384352"/>
            <a:ext cx="1061968" cy="1625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관계형 데이터베이스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◆ 관계형 데이터베이스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  <a:sym typeface="+mn-ea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관계형 데이터베이스 구성 요소</a:t>
            </a:r>
            <a:endParaRPr lang="en-US" altLang="ko-KR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en-US" altLang="ko-KR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023" y="940276"/>
            <a:ext cx="6352611" cy="182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9559"/>
              </p:ext>
            </p:extLst>
          </p:nvPr>
        </p:nvGraphicFramePr>
        <p:xfrm>
          <a:off x="2519512" y="4252215"/>
          <a:ext cx="55537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4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493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844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주민등록번호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hong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7911212013233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kkc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강감찬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5323101211233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충남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lee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8223288121312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서울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amu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아무개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1822120292123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>
            <a:off x="1922747" y="4299005"/>
            <a:ext cx="356135" cy="1761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67" y="4924647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레코드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투플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왼쪽 중괄호 8"/>
          <p:cNvSpPr/>
          <p:nvPr/>
        </p:nvSpPr>
        <p:spPr>
          <a:xfrm rot="5400000">
            <a:off x="5055769" y="1242986"/>
            <a:ext cx="442764" cy="53420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195" y="3278728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필드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열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속성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4932" y="423162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필드명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10" y="3082582"/>
            <a:ext cx="328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회원테이블 </a:t>
            </a:r>
            <a:r>
              <a:rPr lang="en-US" altLang="ko-KR" sz="1600" b="1" dirty="0">
                <a:latin typeface="+mn-ea"/>
                <a:sym typeface="Wingdings" pitchFamily="2" charset="2"/>
              </a:rPr>
              <a:t>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sym typeface="Wingdings" pitchFamily="2" charset="2"/>
              </a:rPr>
              <a:t>테이블</a:t>
            </a:r>
            <a:r>
              <a:rPr lang="en-US" altLang="ko-KR" sz="1600" b="1" dirty="0">
                <a:latin typeface="+mn-ea"/>
                <a:sym typeface="Wingdings" pitchFamily="2" charset="2"/>
              </a:rPr>
              <a:t>( </a:t>
            </a:r>
            <a:r>
              <a:rPr lang="ko-KR" altLang="en-US" sz="1600" b="1" dirty="0">
                <a:latin typeface="+mn-ea"/>
                <a:sym typeface="Wingdings" pitchFamily="2" charset="2"/>
              </a:rPr>
              <a:t>릴레이션</a:t>
            </a:r>
            <a:r>
              <a:rPr lang="en-US" altLang="ko-KR" sz="1600" b="1" dirty="0">
                <a:latin typeface="+mn-ea"/>
                <a:sym typeface="Wingdings" pitchFamily="2" charset="2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rot="5400000">
            <a:off x="3048903" y="407763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4232810" y="405838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>
            <a:off x="5580347" y="4068006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168515" y="405838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163379" y="4789900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153754" y="5194161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173005" y="5559921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163380" y="5906430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 flipV="1">
            <a:off x="8159924" y="4433765"/>
            <a:ext cx="404261" cy="1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941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연결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문자열 연결 함수 ( </a:t>
            </a:r>
            <a:r>
              <a:rPr lang="en-US" altLang="ko-KR" sz="2000" b="1" dirty="0">
                <a:latin typeface="+mn-ea"/>
              </a:rPr>
              <a:t>concat</a:t>
            </a:r>
            <a:r>
              <a:rPr lang="ko-KR" altLang="en-US" sz="2000" b="1" dirty="0">
                <a:latin typeface="+mn-ea"/>
              </a:rPr>
              <a:t>함수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) 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SQL</a:t>
            </a:r>
            <a:r>
              <a:rPr lang="ko-KR" altLang="en-US" dirty="0">
                <a:latin typeface="+mn-ea"/>
              </a:rPr>
              <a:t>에서 문자를 연결할 때 </a:t>
            </a:r>
            <a:r>
              <a:rPr lang="en-US" altLang="ko-KR" dirty="0">
                <a:latin typeface="+mn-ea"/>
              </a:rPr>
              <a:t>concat(</a:t>
            </a:r>
            <a:r>
              <a:rPr lang="en-US" altLang="ko-KR" dirty="0" err="1">
                <a:latin typeface="+mn-ea"/>
              </a:rPr>
              <a:t>a,b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이라는 함수를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사용한다.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여러   문자를 연결할 때 </a:t>
            </a:r>
            <a:r>
              <a:rPr lang="en-US" altLang="ko-KR" dirty="0">
                <a:latin typeface="+mn-ea"/>
              </a:rPr>
              <a:t>concat(</a:t>
            </a:r>
            <a:r>
              <a:rPr lang="en-US" altLang="ko-KR" dirty="0" err="1">
                <a:latin typeface="+mn-ea"/>
              </a:rPr>
              <a:t>a,b,c,d</a:t>
            </a:r>
            <a:r>
              <a:rPr lang="en-US" altLang="ko-KR" dirty="0">
                <a:latin typeface="+mn-ea"/>
              </a:rPr>
              <a:t>,…….)</a:t>
            </a:r>
            <a:r>
              <a:rPr lang="ko-KR" altLang="en-US" dirty="0">
                <a:latin typeface="+mn-ea"/>
              </a:rPr>
              <a:t> 형식으로 사용한다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  <a:p>
            <a:pPr lvl="0"/>
            <a:r>
              <a:rPr lang="ko-KR" altLang="en-US" sz="2000" b="1" dirty="0">
                <a:latin typeface="+mn-ea"/>
              </a:rPr>
              <a:t> 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412550" y="3361595"/>
            <a:ext cx="439615" cy="432048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" y="2247450"/>
            <a:ext cx="4314664" cy="2836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04" y="2066667"/>
            <a:ext cx="4767546" cy="31977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438377" y="2084843"/>
            <a:ext cx="2155811" cy="325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5205429" y="5264411"/>
            <a:ext cx="3224732" cy="576064"/>
          </a:xfrm>
          <a:prstGeom prst="wedgeRectCallout">
            <a:avLst>
              <a:gd name="adj1" fmla="val -34508"/>
              <a:gd name="adj2" fmla="val -15766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문자열이 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305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문자열 함수(</a:t>
            </a:r>
            <a:r>
              <a:rPr lang="en-US" altLang="ko-KR" sz="2000" b="1" dirty="0">
                <a:latin typeface="+mn-ea"/>
              </a:rPr>
              <a:t>Length</a:t>
            </a:r>
            <a:r>
              <a:rPr lang="ko-KR" altLang="en-US" sz="2000" b="1" dirty="0">
                <a:latin typeface="+mn-ea"/>
              </a:rPr>
              <a:t>) 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문자열의 길이</a:t>
            </a:r>
            <a:r>
              <a:rPr lang="ko-KR" altLang="en-US" dirty="0">
                <a:latin typeface="+mn-ea"/>
              </a:rPr>
              <a:t>를 </a:t>
            </a:r>
            <a:r>
              <a:rPr lang="en-US" altLang="ko-KR" dirty="0">
                <a:latin typeface="+mn-ea"/>
              </a:rPr>
              <a:t>Byte</a:t>
            </a:r>
            <a:r>
              <a:rPr lang="ko-KR" altLang="en-US" dirty="0">
                <a:latin typeface="+mn-ea"/>
              </a:rPr>
              <a:t>길이로 조사하는 함수로는 </a:t>
            </a:r>
            <a:r>
              <a:rPr lang="en-US" altLang="ko-KR" dirty="0">
                <a:latin typeface="+mn-ea"/>
              </a:rPr>
              <a:t>Length</a:t>
            </a:r>
            <a:r>
              <a:rPr lang="ko-KR" altLang="en-US" dirty="0">
                <a:latin typeface="+mn-ea"/>
              </a:rPr>
              <a:t> 함수를 사용한다.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Maria(MySQL)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UTF8 Character</a:t>
            </a:r>
            <a:r>
              <a:rPr lang="ko-KR" altLang="en-US" dirty="0">
                <a:latin typeface="+mn-ea"/>
              </a:rPr>
              <a:t>의 한글은 </a:t>
            </a:r>
            <a:r>
              <a:rPr lang="en-US" altLang="ko-KR" b="1" dirty="0">
                <a:latin typeface="+mn-ea"/>
              </a:rPr>
              <a:t>3byte</a:t>
            </a:r>
            <a:r>
              <a:rPr lang="ko-KR" altLang="en-US" dirty="0">
                <a:latin typeface="+mn-ea"/>
              </a:rPr>
              <a:t>로 계산된다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Ex&gt; </a:t>
            </a:r>
            <a:r>
              <a:rPr lang="ko-KR" altLang="en-US" dirty="0">
                <a:latin typeface="+mn-ea"/>
              </a:rPr>
              <a:t>한글 문자   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티셔츠 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3byte*3</a:t>
            </a:r>
            <a:r>
              <a:rPr lang="ko-KR" altLang="en-US" dirty="0">
                <a:latin typeface="+mn-ea"/>
              </a:rPr>
              <a:t>글자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9 ( DBMS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마다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Character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를 저장하는 규칙이 다름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+mn-ea"/>
              </a:rPr>
              <a:t>  </a:t>
            </a:r>
          </a:p>
          <a:p>
            <a:pPr lvl="0"/>
            <a:endParaRPr lang="ko-KR" altLang="en-US" sz="20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355480"/>
            <a:ext cx="9385299" cy="40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48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문자열 함수(</a:t>
            </a:r>
            <a:r>
              <a:rPr lang="en-US" altLang="ko-KR" sz="2000" b="1" dirty="0">
                <a:latin typeface="+mn-ea"/>
              </a:rPr>
              <a:t>char_length</a:t>
            </a:r>
            <a:r>
              <a:rPr lang="ko-KR" altLang="en-US" sz="2000" b="1" dirty="0">
                <a:latin typeface="+mn-ea"/>
              </a:rPr>
              <a:t>)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한글 문자열의 길이</a:t>
            </a:r>
            <a:r>
              <a:rPr lang="ko-KR" altLang="en-US" dirty="0">
                <a:latin typeface="+mn-ea"/>
              </a:rPr>
              <a:t>를 </a:t>
            </a:r>
            <a:r>
              <a:rPr lang="en-US" altLang="ko-KR" dirty="0">
                <a:latin typeface="+mn-ea"/>
              </a:rPr>
              <a:t>Byte</a:t>
            </a:r>
            <a:r>
              <a:rPr lang="ko-KR" altLang="en-US" dirty="0">
                <a:latin typeface="+mn-ea"/>
              </a:rPr>
              <a:t>길이로 조사하는 함수로는 </a:t>
            </a:r>
            <a:r>
              <a:rPr lang="en-US" altLang="ko-KR" dirty="0">
                <a:latin typeface="+mn-ea"/>
              </a:rPr>
              <a:t>char_length</a:t>
            </a:r>
            <a:r>
              <a:rPr lang="ko-KR" altLang="en-US" dirty="0">
                <a:latin typeface="+mn-ea"/>
              </a:rPr>
              <a:t> 함수를 사용한다.</a:t>
            </a:r>
            <a:endParaRPr lang="en-US" altLang="ko-KR" dirty="0">
              <a:latin typeface="+mn-ea"/>
            </a:endParaRPr>
          </a:p>
          <a:p>
            <a:pPr lvl="0"/>
            <a:r>
              <a:rPr lang="ko-KR" altLang="en-US" sz="2000" b="1" dirty="0">
                <a:latin typeface="+mn-ea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629"/>
            <a:ext cx="9906000" cy="3830800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735436" y="4428487"/>
            <a:ext cx="3224732" cy="576064"/>
          </a:xfrm>
          <a:prstGeom prst="wedgeRectCallout">
            <a:avLst>
              <a:gd name="adj1" fmla="val -59713"/>
              <a:gd name="adj2" fmla="val -937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한글 문자열 길이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16382" y="1929836"/>
            <a:ext cx="3537447" cy="528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19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문자열 함수(</a:t>
            </a:r>
            <a:r>
              <a:rPr lang="en-US" altLang="ko-KR" sz="2000" b="1" dirty="0">
                <a:latin typeface="+mn-ea"/>
              </a:rPr>
              <a:t>LOWER</a:t>
            </a:r>
            <a:r>
              <a:rPr lang="ko-KR" altLang="en-US" sz="2000" b="1" dirty="0">
                <a:latin typeface="+mn-ea"/>
              </a:rPr>
              <a:t>) 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LOWER</a:t>
            </a:r>
            <a:r>
              <a:rPr lang="ko-KR" altLang="en-US" sz="2000" dirty="0">
                <a:latin typeface="+mn-ea"/>
              </a:rPr>
              <a:t>은 알파벳에만 적용되는 함수 로써 인수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문자열을 모두 소문자</a:t>
            </a:r>
            <a:r>
              <a:rPr lang="ko-KR" altLang="en-US" sz="2000" dirty="0">
                <a:latin typeface="+mn-ea"/>
              </a:rPr>
              <a:t>로 변환한다. 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데이터가 알파벳이 아니거나 </a:t>
            </a:r>
            <a:r>
              <a:rPr lang="ko-KR" altLang="en-US" sz="2000" dirty="0" err="1">
                <a:latin typeface="+mn-ea"/>
              </a:rPr>
              <a:t>원문자열이</a:t>
            </a:r>
            <a:r>
              <a:rPr lang="ko-KR" altLang="en-US" sz="2000" dirty="0">
                <a:latin typeface="+mn-ea"/>
              </a:rPr>
              <a:t> 소문자일 경우 아무런 변화도 없다. </a:t>
            </a:r>
          </a:p>
          <a:p>
            <a:pPr lvl="0"/>
            <a:endParaRPr lang="ko-KR" altLang="en-US" sz="20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499"/>
            <a:ext cx="9906000" cy="42061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0309" y="3299099"/>
            <a:ext cx="2520947" cy="73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문자열 함수(</a:t>
            </a:r>
            <a:r>
              <a:rPr lang="en-US" altLang="ko-KR" sz="2000" b="1" dirty="0">
                <a:latin typeface="+mn-ea"/>
              </a:rPr>
              <a:t>REPLACE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REPLACE </a:t>
            </a:r>
            <a:r>
              <a:rPr lang="ko-KR" altLang="en-US" sz="2000" dirty="0">
                <a:latin typeface="+mn-ea"/>
              </a:rPr>
              <a:t>함수는 문자열 안에 있는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일부 문자열을 다른 문자열로 변경할 때</a:t>
            </a:r>
            <a:r>
              <a:rPr lang="ko-KR" altLang="en-US" sz="2000" dirty="0">
                <a:latin typeface="+mn-ea"/>
              </a:rPr>
              <a:t> 사용한다.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replace( str1, str2 , str3 )</a:t>
            </a:r>
            <a:endParaRPr lang="ko-KR" altLang="en-US" sz="2000" dirty="0">
              <a:latin typeface="+mn-ea"/>
            </a:endParaRPr>
          </a:p>
          <a:p>
            <a:pPr lvl="0"/>
            <a:endParaRPr lang="ko-KR" altLang="en-US" sz="2000" b="1" dirty="0">
              <a:latin typeface="+mn-ea"/>
            </a:endParaRPr>
          </a:p>
        </p:txBody>
      </p:sp>
      <p:sp>
        <p:nvSpPr>
          <p:cNvPr id="7" name="직사각형 21"/>
          <p:cNvSpPr txBox="1"/>
          <p:nvPr/>
        </p:nvSpPr>
        <p:spPr>
          <a:xfrm>
            <a:off x="1160646" y="2280806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str1 :</a:t>
            </a:r>
            <a:r>
              <a:rPr lang="ko-KR" altLang="en-US" b="1" dirty="0">
                <a:latin typeface="+mn-ea"/>
              </a:rPr>
              <a:t> 대상 문자열</a:t>
            </a:r>
          </a:p>
          <a:p>
            <a:r>
              <a:rPr lang="en-US" altLang="ko-KR" b="1" dirty="0">
                <a:latin typeface="+mn-ea"/>
              </a:rPr>
              <a:t>str2 : </a:t>
            </a:r>
            <a:r>
              <a:rPr lang="ko-KR" altLang="en-US" b="1" dirty="0">
                <a:latin typeface="+mn-ea"/>
              </a:rPr>
              <a:t>치환 전 문자열</a:t>
            </a:r>
          </a:p>
          <a:p>
            <a:r>
              <a:rPr lang="en-US" altLang="ko-KR" b="1" dirty="0">
                <a:latin typeface="+mn-ea"/>
              </a:rPr>
              <a:t>str3 : </a:t>
            </a:r>
            <a:r>
              <a:rPr lang="ko-KR" altLang="en-US" b="1" dirty="0">
                <a:latin typeface="+mn-ea"/>
              </a:rPr>
              <a:t>치환 후 문자열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48" y="3349466"/>
            <a:ext cx="6516145" cy="3137059"/>
          </a:xfrm>
          <a:prstGeom prst="rect">
            <a:avLst/>
          </a:prstGeom>
        </p:spPr>
      </p:pic>
      <p:sp>
        <p:nvSpPr>
          <p:cNvPr id="11" name="사각형 설명선 10"/>
          <p:cNvSpPr/>
          <p:nvPr/>
        </p:nvSpPr>
        <p:spPr>
          <a:xfrm>
            <a:off x="5497776" y="5068142"/>
            <a:ext cx="3224732" cy="576064"/>
          </a:xfrm>
          <a:prstGeom prst="wedgeRectCallout">
            <a:avLst>
              <a:gd name="adj1" fmla="val -59713"/>
              <a:gd name="adj2" fmla="val -937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용품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잡화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54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 </a:t>
            </a:r>
            <a:r>
              <a:rPr lang="ko-KR" altLang="en-US" sz="2000" b="1" dirty="0">
                <a:latin typeface="+mn-ea"/>
              </a:rPr>
              <a:t>여러 가지 함수 - 문자열 함수(</a:t>
            </a:r>
            <a:r>
              <a:rPr lang="en-US" altLang="ko-KR" sz="2000" b="1" dirty="0">
                <a:latin typeface="+mn-ea"/>
              </a:rPr>
              <a:t>substr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substr </a:t>
            </a:r>
            <a:r>
              <a:rPr lang="ko-KR" altLang="en-US" sz="2000" dirty="0">
                <a:latin typeface="+mn-ea"/>
              </a:rPr>
              <a:t>함수는 문자열에서 일부 문자열만 잘라내고 싶은 경우 사용한다.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8640" y="1876157"/>
            <a:ext cx="8983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SUBSTR(</a:t>
            </a:r>
            <a:r>
              <a:rPr lang="en-US" altLang="ko-KR" b="1" dirty="0" err="1">
                <a:latin typeface="+mn-ea"/>
              </a:rPr>
              <a:t>str</a:t>
            </a:r>
            <a:r>
              <a:rPr lang="en-US" altLang="ko-KR" b="1" dirty="0">
                <a:latin typeface="+mn-ea"/>
              </a:rPr>
              <a:t> , </a:t>
            </a:r>
            <a:r>
              <a:rPr lang="en-US" altLang="ko-KR" b="1" dirty="0" err="1">
                <a:latin typeface="+mn-ea"/>
              </a:rPr>
              <a:t>pos</a:t>
            </a:r>
            <a:r>
              <a:rPr lang="en-US" altLang="ko-KR" b="1" dirty="0">
                <a:latin typeface="+mn-ea"/>
              </a:rPr>
              <a:t>),  SUBSTR(</a:t>
            </a:r>
            <a:r>
              <a:rPr lang="en-US" altLang="ko-KR" b="1" dirty="0" err="1">
                <a:latin typeface="+mn-ea"/>
              </a:rPr>
              <a:t>str</a:t>
            </a:r>
            <a:r>
              <a:rPr lang="en-US" altLang="ko-KR" b="1" dirty="0">
                <a:latin typeface="+mn-ea"/>
              </a:rPr>
              <a:t>  FROM  </a:t>
            </a:r>
            <a:r>
              <a:rPr lang="en-US" altLang="ko-KR" b="1" dirty="0" err="1">
                <a:latin typeface="+mn-ea"/>
              </a:rPr>
              <a:t>pos</a:t>
            </a:r>
            <a:r>
              <a:rPr lang="en-US" altLang="ko-KR" b="1" dirty="0">
                <a:latin typeface="+mn-ea"/>
              </a:rPr>
              <a:t>),  SUBSTR(</a:t>
            </a:r>
            <a:r>
              <a:rPr lang="en-US" altLang="ko-KR" b="1" dirty="0" err="1">
                <a:latin typeface="+mn-ea"/>
              </a:rPr>
              <a:t>str</a:t>
            </a:r>
            <a:r>
              <a:rPr lang="en-US" altLang="ko-KR" b="1" dirty="0">
                <a:latin typeface="+mn-ea"/>
              </a:rPr>
              <a:t> , </a:t>
            </a:r>
            <a:r>
              <a:rPr lang="en-US" altLang="ko-KR" b="1" dirty="0" err="1">
                <a:latin typeface="+mn-ea"/>
              </a:rPr>
              <a:t>pos</a:t>
            </a:r>
            <a:r>
              <a:rPr lang="en-US" altLang="ko-KR" b="1" dirty="0">
                <a:latin typeface="+mn-ea"/>
              </a:rPr>
              <a:t> , 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), </a:t>
            </a:r>
          </a:p>
          <a:p>
            <a:r>
              <a:rPr lang="en-US" altLang="ko-KR" b="1" dirty="0">
                <a:latin typeface="+mn-ea"/>
              </a:rPr>
              <a:t>SUBSTR(</a:t>
            </a:r>
            <a:r>
              <a:rPr lang="en-US" altLang="ko-KR" b="1" dirty="0" err="1">
                <a:latin typeface="+mn-ea"/>
              </a:rPr>
              <a:t>str</a:t>
            </a:r>
            <a:r>
              <a:rPr lang="en-US" altLang="ko-KR" b="1" dirty="0">
                <a:latin typeface="+mn-ea"/>
              </a:rPr>
              <a:t>   FROM  </a:t>
            </a:r>
            <a:r>
              <a:rPr lang="en-US" altLang="ko-KR" b="1" dirty="0" err="1">
                <a:latin typeface="+mn-ea"/>
              </a:rPr>
              <a:t>pos</a:t>
            </a:r>
            <a:r>
              <a:rPr lang="en-US" altLang="ko-KR" b="1" dirty="0">
                <a:latin typeface="+mn-ea"/>
              </a:rPr>
              <a:t>  FOR  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en-US" altLang="ko-KR" b="1" dirty="0">
                <a:latin typeface="+mn-ea"/>
              </a:rPr>
              <a:t>: </a:t>
            </a:r>
            <a:r>
              <a:rPr lang="en-US" altLang="ko-KR" b="1" dirty="0" err="1">
                <a:latin typeface="+mn-ea"/>
              </a:rPr>
              <a:t>str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원본 문자열</a:t>
            </a:r>
            <a:r>
              <a:rPr lang="en-US" altLang="ko-KR" b="1" dirty="0">
                <a:latin typeface="+mn-ea"/>
              </a:rPr>
              <a:t>)  ,  </a:t>
            </a:r>
            <a:r>
              <a:rPr lang="en-US" altLang="ko-KR" b="1" dirty="0" err="1">
                <a:latin typeface="+mn-ea"/>
              </a:rPr>
              <a:t>pos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시작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위치</a:t>
            </a:r>
            <a:r>
              <a:rPr lang="en-US" altLang="ko-KR" b="1" dirty="0">
                <a:latin typeface="+mn-ea"/>
              </a:rPr>
              <a:t>),  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가져올 길이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57" y="2953040"/>
            <a:ext cx="5815203" cy="35111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35643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여러가지</a:t>
            </a:r>
            <a:r>
              <a:rPr lang="ko-KR" altLang="en-US" sz="2000" b="1" dirty="0">
                <a:latin typeface="+mn-ea"/>
              </a:rPr>
              <a:t> 함수 - 문자열 함수(</a:t>
            </a:r>
            <a:r>
              <a:rPr lang="en-US" altLang="ko-KR" sz="2000" b="1" dirty="0">
                <a:latin typeface="+mn-ea"/>
              </a:rPr>
              <a:t>UPPER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LOWER</a:t>
            </a:r>
            <a:r>
              <a:rPr lang="ko-KR" altLang="en-US" sz="2000" dirty="0">
                <a:latin typeface="+mn-ea"/>
              </a:rPr>
              <a:t>와 마찬가지로 알파벳에만 적용할 수 있는 함수이다.</a:t>
            </a:r>
          </a:p>
          <a:p>
            <a:r>
              <a:rPr lang="ko-KR" altLang="en-US" sz="2000" dirty="0">
                <a:latin typeface="+mn-ea"/>
              </a:rPr>
              <a:t>인수로 전달된 문자열을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모두 대문자로 변환한다.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0" y="2084436"/>
            <a:ext cx="9258300" cy="39548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5348" y="3099128"/>
            <a:ext cx="2951551" cy="739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352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날짜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여러가지</a:t>
            </a:r>
            <a:r>
              <a:rPr lang="ko-KR" altLang="en-US" sz="2000" b="1" dirty="0">
                <a:latin typeface="+mn-ea"/>
              </a:rPr>
              <a:t> 함수 - 날짜 함수(</a:t>
            </a:r>
            <a:r>
              <a:rPr lang="en-US" altLang="ko-KR" sz="2000" b="1" dirty="0">
                <a:latin typeface="+mn-ea"/>
              </a:rPr>
              <a:t>CURRENT_DATE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current_date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함수는 </a:t>
            </a:r>
            <a:r>
              <a:rPr lang="ko-KR" altLang="en-US" sz="2000" b="1" dirty="0">
                <a:latin typeface="+mn-ea"/>
              </a:rPr>
              <a:t>이 함수가 실행된 날</a:t>
            </a:r>
            <a:r>
              <a:rPr lang="ko-KR" altLang="en-US" sz="2000" dirty="0">
                <a:latin typeface="+mn-ea"/>
              </a:rPr>
              <a:t>을 반환 값으로 출력한다.</a:t>
            </a:r>
          </a:p>
          <a:p>
            <a:r>
              <a:rPr lang="ko-KR" altLang="en-US" sz="2000" dirty="0">
                <a:latin typeface="+mn-ea"/>
              </a:rPr>
              <a:t>인수가 없기 때문에 괄호가 필요 없다.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3" y="2425694"/>
            <a:ext cx="6381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742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날짜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여러가지</a:t>
            </a:r>
            <a:r>
              <a:rPr lang="ko-KR" altLang="en-US" sz="2000" b="1" dirty="0">
                <a:latin typeface="+mn-ea"/>
              </a:rPr>
              <a:t> 함수 - 날짜 함수(</a:t>
            </a:r>
            <a:r>
              <a:rPr lang="en-US" altLang="ko-KR" sz="2000" b="1" dirty="0">
                <a:latin typeface="+mn-ea"/>
              </a:rPr>
              <a:t>CURRENT_TIME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SQL</a:t>
            </a:r>
            <a:r>
              <a:rPr lang="ko-KR" altLang="en-US" sz="2000" dirty="0">
                <a:latin typeface="+mn-ea"/>
              </a:rPr>
              <a:t>에서  </a:t>
            </a:r>
            <a:r>
              <a:rPr lang="en-US" altLang="ko-KR" sz="2000" dirty="0" err="1">
                <a:latin typeface="+mn-ea"/>
              </a:rPr>
              <a:t>current_time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함수가 </a:t>
            </a:r>
            <a:r>
              <a:rPr lang="ko-KR" altLang="en-US" sz="2000" b="1" dirty="0">
                <a:latin typeface="+mn-ea"/>
              </a:rPr>
              <a:t>실행된 시간</a:t>
            </a:r>
            <a:r>
              <a:rPr lang="ko-KR" altLang="en-US" sz="2000" dirty="0">
                <a:latin typeface="+mn-ea"/>
              </a:rPr>
              <a:t>을 반환한다.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66" y="2284163"/>
            <a:ext cx="65817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19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날짜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129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여러가지</a:t>
            </a:r>
            <a:r>
              <a:rPr lang="ko-KR" altLang="en-US" sz="2000" b="1" dirty="0">
                <a:latin typeface="+mn-ea"/>
              </a:rPr>
              <a:t> 함수 - 날짜 함수(</a:t>
            </a:r>
            <a:r>
              <a:rPr lang="en-US" altLang="ko-KR" sz="2000" b="1" dirty="0">
                <a:latin typeface="+mn-ea"/>
              </a:rPr>
              <a:t>CURRENT_TIMESTAMP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current_date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 err="1">
                <a:latin typeface="+mn-ea"/>
              </a:rPr>
              <a:t>current_time</a:t>
            </a:r>
            <a:r>
              <a:rPr lang="ko-KR" altLang="en-US" sz="2000" dirty="0">
                <a:latin typeface="+mn-ea"/>
              </a:rPr>
              <a:t>함수가 합쳐진 값을 반환하는 함수이다.</a:t>
            </a:r>
          </a:p>
          <a:p>
            <a:r>
              <a:rPr lang="ko-KR" altLang="en-US" sz="2000" b="1" dirty="0">
                <a:latin typeface="+mn-ea"/>
              </a:rPr>
              <a:t>현재 날짜와 현재 시간</a:t>
            </a:r>
            <a:r>
              <a:rPr lang="ko-KR" altLang="en-US" sz="2000" dirty="0">
                <a:latin typeface="+mn-ea"/>
              </a:rPr>
              <a:t>을 함께 취득할 수 있다.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82" y="2639194"/>
            <a:ext cx="74295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0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2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데이터베이스와 </a:t>
            </a:r>
            <a:r>
              <a:rPr lang="en-US" altLang="ko-KR" b="1" dirty="0">
                <a:latin typeface="+mn-ea"/>
              </a:rPr>
              <a:t>SQL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10140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</a:t>
            </a:r>
            <a:r>
              <a:rPr lang="ko-KR" altLang="en-US" dirty="0"/>
              <a:t>날짜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여러 가지 함수 - 날짜 함수(</a:t>
            </a:r>
            <a:r>
              <a:rPr lang="en-US" altLang="ko-KR" sz="2000" b="1" dirty="0">
                <a:latin typeface="+mn-ea"/>
              </a:rPr>
              <a:t>EXTRACT</a:t>
            </a:r>
            <a:r>
              <a:rPr lang="ko-KR" altLang="en-US" sz="2000" b="1" dirty="0">
                <a:latin typeface="+mn-ea"/>
              </a:rPr>
              <a:t>)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EXTRACT</a:t>
            </a:r>
            <a:r>
              <a:rPr lang="ko-KR" altLang="en-US" sz="2000" dirty="0">
                <a:latin typeface="+mn-ea"/>
              </a:rPr>
              <a:t> 함수는 날짜 데이터의 일부분을 출력하는 것이다.</a:t>
            </a:r>
          </a:p>
          <a:p>
            <a:r>
              <a:rPr lang="en-US" altLang="ko-KR" sz="2000" dirty="0">
                <a:latin typeface="+mn-ea"/>
              </a:rPr>
              <a:t>ex) </a:t>
            </a:r>
            <a:r>
              <a:rPr lang="en-US" altLang="ko-KR" sz="2000" dirty="0" err="1">
                <a:latin typeface="+mn-ea"/>
              </a:rPr>
              <a:t>current_timestamp</a:t>
            </a:r>
            <a:r>
              <a:rPr lang="ko-KR" altLang="en-US" sz="2000" dirty="0">
                <a:latin typeface="+mn-ea"/>
              </a:rPr>
              <a:t>는 현재 일자의 시간까지 이다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0" y="2016137"/>
            <a:ext cx="8103383" cy="45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74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LIKE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술어 - </a:t>
            </a:r>
            <a:r>
              <a:rPr lang="en-US" altLang="ko-KR" sz="2000" b="1" dirty="0">
                <a:latin typeface="+mn-ea"/>
              </a:rPr>
              <a:t>LIKE </a:t>
            </a:r>
            <a:r>
              <a:rPr lang="ko-KR" altLang="en-US" sz="2000" b="1" dirty="0">
                <a:latin typeface="+mn-ea"/>
              </a:rPr>
              <a:t>검색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LIKE</a:t>
            </a:r>
            <a:r>
              <a:rPr lang="ko-KR" altLang="en-US" sz="2000" dirty="0">
                <a:latin typeface="+mn-ea"/>
              </a:rPr>
              <a:t>술어는 </a:t>
            </a:r>
            <a:r>
              <a:rPr lang="ko-KR" altLang="en-US" sz="2000" b="1" dirty="0">
                <a:latin typeface="+mn-ea"/>
              </a:rPr>
              <a:t>문자열 부분 일치를 검색할 수 있는 함수</a:t>
            </a:r>
            <a:r>
              <a:rPr lang="ko-KR" altLang="en-US" sz="2000" dirty="0">
                <a:latin typeface="+mn-ea"/>
              </a:rPr>
              <a:t>이다.</a:t>
            </a:r>
          </a:p>
          <a:p>
            <a:r>
              <a:rPr lang="ko-KR" altLang="en-US" sz="2000" dirty="0">
                <a:latin typeface="+mn-ea"/>
              </a:rPr>
              <a:t>전방 일치란 검색 조건이 되는 문자열이 검색대상 문자열의 가장 앞에 </a:t>
            </a:r>
          </a:p>
          <a:p>
            <a:r>
              <a:rPr lang="ko-KR" altLang="en-US" sz="2000" dirty="0">
                <a:latin typeface="+mn-ea"/>
              </a:rPr>
              <a:t>위치하고 있는 레코드만 검색하는 구조이다.</a:t>
            </a:r>
          </a:p>
        </p:txBody>
      </p:sp>
      <p:sp>
        <p:nvSpPr>
          <p:cNvPr id="7" name="오른쪽 화살표 6"/>
          <p:cNvSpPr/>
          <p:nvPr/>
        </p:nvSpPr>
        <p:spPr>
          <a:xfrm rot="5400000">
            <a:off x="5388631" y="3322923"/>
            <a:ext cx="792088" cy="612068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직사각형 26"/>
          <p:cNvSpPr txBox="1"/>
          <p:nvPr/>
        </p:nvSpPr>
        <p:spPr>
          <a:xfrm>
            <a:off x="5136603" y="2775119"/>
            <a:ext cx="12961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전방일치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54393"/>
            <a:ext cx="4514322" cy="2613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91" y="4419438"/>
            <a:ext cx="7821748" cy="17146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23856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LIKE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술어 - </a:t>
            </a:r>
            <a:r>
              <a:rPr lang="en-US" altLang="ko-KR" sz="2000" b="1" dirty="0">
                <a:latin typeface="+mn-ea"/>
              </a:rPr>
              <a:t>LIKE </a:t>
            </a:r>
            <a:r>
              <a:rPr lang="ko-KR" altLang="en-US" sz="2000" b="1" dirty="0">
                <a:latin typeface="+mn-ea"/>
              </a:rPr>
              <a:t>술어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 err="1">
                <a:solidFill>
                  <a:srgbClr val="FF0000"/>
                </a:solidFill>
              </a:rPr>
              <a:t>중간일치란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검색조건이 되는 문자열이 검색 대상 문자열의 어딘가에 </a:t>
            </a:r>
          </a:p>
          <a:p>
            <a:r>
              <a:rPr lang="ko-KR" altLang="en-US" sz="2000" dirty="0"/>
              <a:t>포함되어 있으면 검색이 되는 구조이다.</a:t>
            </a: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8559767" y="3446167"/>
            <a:ext cx="792088" cy="612068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12" name="직사각형 29"/>
          <p:cNvSpPr txBox="1"/>
          <p:nvPr/>
        </p:nvSpPr>
        <p:spPr>
          <a:xfrm>
            <a:off x="8076876" y="2652708"/>
            <a:ext cx="12961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중간일치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158902"/>
            <a:ext cx="5219700" cy="30196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33" y="4237314"/>
            <a:ext cx="8369301" cy="1817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05973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LIKE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술어 - </a:t>
            </a:r>
            <a:r>
              <a:rPr lang="en-US" altLang="ko-KR" sz="2000" b="1" dirty="0">
                <a:latin typeface="+mn-ea"/>
              </a:rPr>
              <a:t>LIKE </a:t>
            </a:r>
            <a:r>
              <a:rPr lang="ko-KR" altLang="en-US" sz="2000" b="1" dirty="0">
                <a:latin typeface="+mn-ea"/>
              </a:rPr>
              <a:t>술어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 err="1">
                <a:solidFill>
                  <a:srgbClr val="FF0000"/>
                </a:solidFill>
              </a:rPr>
              <a:t>후방일치는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전방 일치와 빈대로서, 검색 조건이 되는 문자열이 </a:t>
            </a:r>
            <a:endParaRPr lang="en-US" altLang="ko-KR" sz="2000" dirty="0"/>
          </a:p>
          <a:p>
            <a:r>
              <a:rPr lang="ko-KR" altLang="en-US" sz="2000" dirty="0"/>
              <a:t>문자열 가장 뒤에 오는 레코드만 선택하는 검색 구조다.  </a:t>
            </a:r>
          </a:p>
        </p:txBody>
      </p:sp>
      <p:sp>
        <p:nvSpPr>
          <p:cNvPr id="9" name="오른쪽 화살표 8"/>
          <p:cNvSpPr/>
          <p:nvPr/>
        </p:nvSpPr>
        <p:spPr>
          <a:xfrm rot="5400000">
            <a:off x="8588834" y="3328812"/>
            <a:ext cx="792088" cy="612068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10" name="직사각형 27"/>
          <p:cNvSpPr txBox="1"/>
          <p:nvPr/>
        </p:nvSpPr>
        <p:spPr>
          <a:xfrm>
            <a:off x="8336806" y="2686151"/>
            <a:ext cx="1296144" cy="36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후방일치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315"/>
            <a:ext cx="5771673" cy="3340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3" y="4176220"/>
            <a:ext cx="8699501" cy="16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755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BETWEEN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술어 - </a:t>
            </a:r>
            <a:r>
              <a:rPr lang="en-US" altLang="ko-KR" sz="2000" b="1" dirty="0">
                <a:latin typeface="+mn-ea"/>
              </a:rPr>
              <a:t>BETWEEN  </a:t>
            </a:r>
            <a:r>
              <a:rPr lang="ko-KR" altLang="en-US" sz="2000" b="1" dirty="0">
                <a:latin typeface="+mn-ea"/>
              </a:rPr>
              <a:t>술어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dirty="0"/>
              <a:t>between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2000" dirty="0"/>
              <a:t>범위 검색을 수행한다.</a:t>
            </a:r>
            <a:endParaRPr lang="en-US" altLang="ko-KR" sz="2000" dirty="0"/>
          </a:p>
          <a:p>
            <a:r>
              <a:rPr lang="en-US" altLang="ko-KR" sz="2000" dirty="0"/>
              <a:t>Between    A   and  b </a:t>
            </a:r>
            <a:r>
              <a:rPr lang="ko-KR" altLang="en-US" sz="2000" dirty="0"/>
              <a:t>의 구문으로 되어 있다</a:t>
            </a:r>
            <a:r>
              <a:rPr lang="en-US" altLang="ko-KR" sz="2000" dirty="0"/>
              <a:t>. ( a</a:t>
            </a:r>
            <a:r>
              <a:rPr lang="ko-KR" altLang="en-US" sz="2000" dirty="0"/>
              <a:t>와 </a:t>
            </a:r>
            <a:r>
              <a:rPr lang="en-US" altLang="ko-KR" sz="2000" dirty="0"/>
              <a:t>b </a:t>
            </a:r>
            <a:r>
              <a:rPr lang="ko-KR" altLang="en-US" sz="2000" dirty="0"/>
              <a:t>사이 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숫자와 날짜의 범위 검색을 수행한다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 Between </a:t>
            </a:r>
            <a:r>
              <a:rPr lang="ko-KR" altLang="en-US" sz="2000" dirty="0"/>
              <a:t>은 </a:t>
            </a:r>
            <a:r>
              <a:rPr lang="en-US" altLang="ko-KR" sz="2000" dirty="0"/>
              <a:t>AND</a:t>
            </a:r>
            <a:r>
              <a:rPr lang="ko-KR" altLang="en-US" sz="2000" dirty="0"/>
              <a:t>연산으로 변경하여 사용 할 수 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- Between</a:t>
            </a:r>
            <a:r>
              <a:rPr lang="ko-KR" altLang="en-US" sz="2000" dirty="0"/>
              <a:t>은 날짜에도 사용 할 수 있다</a:t>
            </a:r>
            <a:r>
              <a:rPr lang="en-US" altLang="ko-KR" sz="2000" dirty="0"/>
              <a:t>. </a:t>
            </a:r>
          </a:p>
        </p:txBody>
      </p:sp>
      <p:sp>
        <p:nvSpPr>
          <p:cNvPr id="11" name="직사각형 24"/>
          <p:cNvSpPr txBox="1"/>
          <p:nvPr/>
        </p:nvSpPr>
        <p:spPr>
          <a:xfrm>
            <a:off x="3909595" y="5964313"/>
            <a:ext cx="4932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판매가격이 100</a:t>
            </a:r>
            <a:r>
              <a:rPr lang="en-US" altLang="ko-KR" dirty="0"/>
              <a:t>0</a:t>
            </a:r>
            <a:r>
              <a:rPr lang="ko-KR" altLang="en-US" dirty="0"/>
              <a:t>이상 </a:t>
            </a:r>
            <a:r>
              <a:rPr lang="en-US" altLang="ko-KR" dirty="0"/>
              <a:t>4</a:t>
            </a:r>
            <a:r>
              <a:rPr lang="ko-KR" altLang="en-US" dirty="0"/>
              <a:t>000이하인 상품들을</a:t>
            </a:r>
            <a:endParaRPr lang="en-US" altLang="ko-KR" dirty="0"/>
          </a:p>
          <a:p>
            <a:r>
              <a:rPr lang="ko-KR" altLang="en-US" dirty="0"/>
              <a:t>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rot="10800000">
            <a:off x="3801075" y="5396869"/>
            <a:ext cx="900100" cy="43204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201"/>
            <a:ext cx="9906000" cy="23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9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IS NULL , IS NOT NULL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135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z="2000" b="1" dirty="0">
                <a:latin typeface="+mn-ea"/>
              </a:rPr>
              <a:t>술어 - </a:t>
            </a:r>
            <a:r>
              <a:rPr lang="en-US" altLang="ko-KR" sz="2000" b="1" dirty="0">
                <a:latin typeface="+mn-ea"/>
              </a:rPr>
              <a:t>IS NULL ,  IS NOT NULL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sz="2000" dirty="0"/>
              <a:t>특정 열이 </a:t>
            </a:r>
            <a:r>
              <a:rPr lang="en-US" altLang="ko-KR" sz="2000" dirty="0"/>
              <a:t>NULL</a:t>
            </a:r>
            <a:r>
              <a:rPr lang="ko-KR" altLang="en-US" sz="2000" dirty="0"/>
              <a:t>인 행을 선택하려면 </a:t>
            </a:r>
            <a:r>
              <a:rPr lang="ko-KR" altLang="en-US" sz="2000" b="1" dirty="0">
                <a:solidFill>
                  <a:srgbClr val="FF0000"/>
                </a:solidFill>
              </a:rPr>
              <a:t>반드시 </a:t>
            </a:r>
            <a:r>
              <a:rPr lang="en-US" altLang="ko-KR" sz="2000" b="1" dirty="0">
                <a:solidFill>
                  <a:srgbClr val="FF0000"/>
                </a:solidFill>
              </a:rPr>
              <a:t>IS NULL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NULL</a:t>
            </a:r>
            <a:r>
              <a:rPr lang="ko-KR" altLang="en-US" sz="2000" dirty="0"/>
              <a:t>이 아닌 행을 선택하려면 </a:t>
            </a:r>
            <a:r>
              <a:rPr lang="ko-KR" altLang="en-US" sz="2000" b="1" dirty="0">
                <a:solidFill>
                  <a:srgbClr val="FF0000"/>
                </a:solidFill>
              </a:rPr>
              <a:t>반드시 </a:t>
            </a:r>
            <a:r>
              <a:rPr lang="en-US" altLang="ko-KR" sz="2000" b="1" dirty="0">
                <a:solidFill>
                  <a:srgbClr val="FF0000"/>
                </a:solidFill>
              </a:rPr>
              <a:t>IS NOT NULL</a:t>
            </a:r>
            <a:r>
              <a:rPr lang="ko-KR" altLang="en-US" sz="2000" dirty="0"/>
              <a:t>을 사용하자.</a:t>
            </a:r>
          </a:p>
        </p:txBody>
      </p:sp>
      <p:sp>
        <p:nvSpPr>
          <p:cNvPr id="8" name="직사각형 25"/>
          <p:cNvSpPr txBox="1"/>
          <p:nvPr/>
        </p:nvSpPr>
        <p:spPr>
          <a:xfrm>
            <a:off x="8234333" y="2732825"/>
            <a:ext cx="1398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&lt;</a:t>
            </a:r>
            <a:r>
              <a:rPr lang="en-US" altLang="ko-KR" b="1" dirty="0"/>
              <a:t>IS NULL</a:t>
            </a:r>
            <a:r>
              <a:rPr lang="ko-KR" altLang="en-US" b="1" dirty="0"/>
              <a:t>&gt;</a:t>
            </a:r>
          </a:p>
        </p:txBody>
      </p:sp>
      <p:sp>
        <p:nvSpPr>
          <p:cNvPr id="9" name="직사각형 26"/>
          <p:cNvSpPr txBox="1"/>
          <p:nvPr/>
        </p:nvSpPr>
        <p:spPr>
          <a:xfrm>
            <a:off x="7742028" y="5164332"/>
            <a:ext cx="2163972" cy="36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&lt;</a:t>
            </a:r>
            <a:r>
              <a:rPr lang="en-US" altLang="ko-KR" b="1" dirty="0"/>
              <a:t>IS NOT NULL</a:t>
            </a:r>
            <a:r>
              <a:rPr lang="ko-KR" altLang="en-US" b="1" dirty="0"/>
              <a:t>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" y="2168813"/>
            <a:ext cx="7632700" cy="1497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" y="3864200"/>
            <a:ext cx="7853572" cy="22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561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IN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z="2000" b="1" dirty="0">
                <a:latin typeface="+mn-ea"/>
              </a:rPr>
              <a:t> 술어 - </a:t>
            </a:r>
            <a:r>
              <a:rPr lang="en-US" altLang="ko-KR" sz="2000" b="1" dirty="0">
                <a:latin typeface="+mn-ea"/>
              </a:rPr>
              <a:t>IN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논리 함수 </a:t>
            </a:r>
            <a:r>
              <a:rPr lang="en-US" altLang="ko-KR" sz="2000" dirty="0">
                <a:latin typeface="+mn-ea"/>
              </a:rPr>
              <a:t>OR</a:t>
            </a:r>
            <a:r>
              <a:rPr lang="ko-KR" altLang="en-US" sz="2000" dirty="0">
                <a:latin typeface="+mn-ea"/>
              </a:rPr>
              <a:t>의 간략한 버전으로써 좀 더 깔끔한 검색을 가능하게 한다.</a:t>
            </a:r>
          </a:p>
        </p:txBody>
      </p:sp>
      <p:sp>
        <p:nvSpPr>
          <p:cNvPr id="11" name="직사각형 19"/>
          <p:cNvSpPr txBox="1"/>
          <p:nvPr/>
        </p:nvSpPr>
        <p:spPr>
          <a:xfrm>
            <a:off x="580144" y="1966182"/>
            <a:ext cx="8745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논리 함수 </a:t>
            </a:r>
            <a:r>
              <a:rPr lang="en-US" altLang="ko-KR" b="1" dirty="0">
                <a:solidFill>
                  <a:srgbClr val="FF0000"/>
                </a:solidFill>
              </a:rPr>
              <a:t>OR</a:t>
            </a:r>
            <a:r>
              <a:rPr lang="ko-KR" altLang="en-US" dirty="0"/>
              <a:t>의 간략한 버전으로써 좀 더 깔끔한 검색을 가능하게 한다.</a:t>
            </a:r>
          </a:p>
        </p:txBody>
      </p:sp>
      <p:sp>
        <p:nvSpPr>
          <p:cNvPr id="13" name="직사각형 25"/>
          <p:cNvSpPr txBox="1"/>
          <p:nvPr/>
        </p:nvSpPr>
        <p:spPr>
          <a:xfrm>
            <a:off x="709013" y="5793788"/>
            <a:ext cx="2628292" cy="36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&lt;</a:t>
            </a:r>
            <a:r>
              <a:rPr lang="en-US" altLang="ko-KR" b="1" dirty="0"/>
              <a:t>or </a:t>
            </a:r>
            <a:r>
              <a:rPr lang="ko-KR" altLang="en-US" b="1" dirty="0"/>
              <a:t>사용&gt;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" y="2769338"/>
            <a:ext cx="4614280" cy="26939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84" y="2845208"/>
            <a:ext cx="4712315" cy="2742792"/>
          </a:xfrm>
          <a:prstGeom prst="rect">
            <a:avLst/>
          </a:prstGeom>
        </p:spPr>
      </p:pic>
      <p:sp>
        <p:nvSpPr>
          <p:cNvPr id="12" name="등호 11"/>
          <p:cNvSpPr/>
          <p:nvPr/>
        </p:nvSpPr>
        <p:spPr>
          <a:xfrm>
            <a:off x="4679430" y="3613431"/>
            <a:ext cx="428901" cy="828092"/>
          </a:xfrm>
          <a:prstGeom prst="mathEqual">
            <a:avLst>
              <a:gd name="adj1" fmla="val 23520"/>
              <a:gd name="adj2" fmla="val 11760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sp>
      <p:sp>
        <p:nvSpPr>
          <p:cNvPr id="15" name="직사각형 25"/>
          <p:cNvSpPr txBox="1"/>
          <p:nvPr/>
        </p:nvSpPr>
        <p:spPr>
          <a:xfrm>
            <a:off x="6486507" y="5823670"/>
            <a:ext cx="2628292" cy="36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&lt;</a:t>
            </a:r>
            <a:r>
              <a:rPr lang="en-US" altLang="ko-KR" b="1" dirty="0"/>
              <a:t>IN </a:t>
            </a:r>
            <a:r>
              <a:rPr lang="ko-KR" altLang="en-US" b="1" dirty="0"/>
              <a:t>사용&gt;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930326" y="3311037"/>
            <a:ext cx="2023174" cy="575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025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IN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z="2000" b="1" dirty="0">
                <a:latin typeface="+mn-ea"/>
              </a:rPr>
              <a:t> 술어 - </a:t>
            </a:r>
            <a:r>
              <a:rPr lang="en-US" altLang="ko-KR" sz="2000" b="1" dirty="0">
                <a:latin typeface="+mn-ea"/>
              </a:rPr>
              <a:t>IN</a:t>
            </a:r>
            <a:r>
              <a:rPr lang="ko-KR" altLang="en-US" sz="2000" b="1" dirty="0">
                <a:latin typeface="+mn-ea"/>
              </a:rPr>
              <a:t> (서브쿼리)</a:t>
            </a: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다른 술어와 달리 </a:t>
            </a:r>
            <a:r>
              <a:rPr lang="en-US" altLang="ko-KR" sz="2000" dirty="0">
                <a:latin typeface="+mn-ea"/>
              </a:rPr>
              <a:t>IN </a:t>
            </a:r>
            <a:r>
              <a:rPr lang="ko-KR" altLang="en-US" sz="2000" dirty="0">
                <a:latin typeface="+mn-ea"/>
              </a:rPr>
              <a:t>술어 안에 서브 쿼리를 작성할 수 있다.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이때 반환되는 열의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in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구문과 같이 열의 개수는 반드시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개만 된다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19" name="직사각형 19"/>
          <p:cNvSpPr txBox="1"/>
          <p:nvPr/>
        </p:nvSpPr>
        <p:spPr>
          <a:xfrm>
            <a:off x="386713" y="5070701"/>
            <a:ext cx="8745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goods_id</a:t>
            </a:r>
            <a:r>
              <a:rPr lang="ko-KR" altLang="en-US" dirty="0"/>
              <a:t>의 값을 비교해야 하기 때문에 </a:t>
            </a:r>
            <a:r>
              <a:rPr lang="en-US" altLang="ko-KR" b="1" dirty="0">
                <a:solidFill>
                  <a:srgbClr val="FF0000"/>
                </a:solidFill>
              </a:rPr>
              <a:t>in subquery</a:t>
            </a:r>
            <a:r>
              <a:rPr lang="ko-KR" altLang="en-US" b="1" dirty="0">
                <a:solidFill>
                  <a:srgbClr val="FF0000"/>
                </a:solidFill>
              </a:rPr>
              <a:t>의 결과는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개의 열이어야 함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7839"/>
            <a:ext cx="9906000" cy="25423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25579" y="2634030"/>
            <a:ext cx="1141013" cy="469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206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CASE</a:t>
            </a:r>
            <a:r>
              <a:rPr lang="ko-KR" altLang="en-US" dirty="0"/>
              <a:t>식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CASE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–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WHEN - THEN</a:t>
            </a:r>
            <a:r>
              <a:rPr lang="ko-KR" altLang="en-US" sz="2000" b="1" dirty="0">
                <a:latin typeface="+mn-ea"/>
              </a:rPr>
              <a:t>식</a:t>
            </a:r>
          </a:p>
        </p:txBody>
      </p:sp>
      <p:sp>
        <p:nvSpPr>
          <p:cNvPr id="6" name="직사각형 19"/>
          <p:cNvSpPr txBox="1"/>
          <p:nvPr/>
        </p:nvSpPr>
        <p:spPr>
          <a:xfrm>
            <a:off x="902490" y="1822047"/>
            <a:ext cx="77634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CASE </a:t>
            </a:r>
            <a:r>
              <a:rPr lang="ko-KR" altLang="en-US" dirty="0">
                <a:latin typeface="+mn-ea"/>
              </a:rPr>
              <a:t>식은 경우를 구분하여 연산하는 식이다.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CASE, WHEN, THEN, ELSE, END </a:t>
            </a:r>
            <a:r>
              <a:rPr lang="ko-KR" altLang="en-US" dirty="0">
                <a:latin typeface="+mn-ea"/>
              </a:rPr>
              <a:t>의 여러 개의 '</a:t>
            </a:r>
            <a:r>
              <a:rPr lang="ko-KR" altLang="en-US" dirty="0" err="1">
                <a:latin typeface="+mn-ea"/>
              </a:rPr>
              <a:t>구'로</a:t>
            </a:r>
            <a:r>
              <a:rPr lang="ko-KR" altLang="en-US" dirty="0">
                <a:latin typeface="+mn-ea"/>
              </a:rPr>
              <a:t> 이루어져 있다.</a:t>
            </a:r>
          </a:p>
          <a:p>
            <a:endParaRPr lang="ko-KR" altLang="en-US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CASE</a:t>
            </a:r>
            <a:r>
              <a:rPr lang="en-US" altLang="ko-KR" dirty="0">
                <a:latin typeface="+mn-ea"/>
              </a:rPr>
              <a:t>: CASE</a:t>
            </a:r>
            <a:r>
              <a:rPr lang="ko-KR" altLang="en-US" dirty="0">
                <a:latin typeface="+mn-ea"/>
              </a:rPr>
              <a:t>문의 시작을 의미</a:t>
            </a:r>
            <a:endParaRPr lang="en-US" altLang="ko-KR" dirty="0">
              <a:latin typeface="+mn-ea"/>
            </a:endParaRPr>
          </a:p>
          <a:p>
            <a:endParaRPr lang="en-US" altLang="ko-KR" b="1" u="sng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WHEN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참이 되는 되는 식인 평가식이 나온다.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THEN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참일 경우 </a:t>
            </a:r>
            <a:r>
              <a:rPr lang="en-US" altLang="ko-KR" dirty="0">
                <a:latin typeface="+mn-ea"/>
              </a:rPr>
              <a:t>THEN </a:t>
            </a:r>
            <a:r>
              <a:rPr lang="ko-KR" altLang="en-US" dirty="0">
                <a:latin typeface="+mn-ea"/>
              </a:rPr>
              <a:t>다음에 나오는 지정된 식이 반환.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ELSE</a:t>
            </a:r>
            <a:r>
              <a:rPr lang="en-US" altLang="ko-KR" dirty="0">
                <a:latin typeface="+mn-ea"/>
              </a:rPr>
              <a:t> : WHEN</a:t>
            </a:r>
            <a:r>
              <a:rPr lang="ko-KR" altLang="en-US" dirty="0">
                <a:latin typeface="+mn-ea"/>
              </a:rPr>
              <a:t>구를 반복해도 참이 나오지 않는다면 </a:t>
            </a:r>
            <a:r>
              <a:rPr lang="en-US" altLang="ko-KR" dirty="0">
                <a:latin typeface="+mn-ea"/>
              </a:rPr>
              <a:t>ELSE</a:t>
            </a:r>
            <a:r>
              <a:rPr lang="ko-KR" altLang="en-US" dirty="0">
                <a:latin typeface="+mn-ea"/>
              </a:rPr>
              <a:t> 뒤의 식을 반환.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END</a:t>
            </a:r>
            <a:r>
              <a:rPr lang="en-US" altLang="ko-KR" dirty="0">
                <a:latin typeface="+mn-ea"/>
              </a:rPr>
              <a:t> : END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CASE</a:t>
            </a:r>
            <a:r>
              <a:rPr lang="ko-KR" altLang="en-US" dirty="0">
                <a:latin typeface="+mn-ea"/>
              </a:rPr>
              <a:t>식의 종료를 의미. </a:t>
            </a:r>
          </a:p>
        </p:txBody>
      </p:sp>
    </p:spTree>
    <p:extLst>
      <p:ext uri="{BB962C8B-B14F-4D97-AF65-F5344CB8AC3E}">
        <p14:creationId xmlns:p14="http://schemas.microsoft.com/office/powerpoint/2010/main" val="13249215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CASE</a:t>
            </a:r>
            <a:r>
              <a:rPr lang="ko-KR" altLang="en-US" dirty="0"/>
              <a:t>식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CASE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–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WHEN - THEN</a:t>
            </a:r>
            <a:r>
              <a:rPr lang="ko-KR" altLang="en-US" sz="2000" b="1" dirty="0">
                <a:latin typeface="+mn-ea"/>
              </a:rPr>
              <a:t>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6135"/>
            <a:ext cx="9906000" cy="53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 사용될 관계형 데이터베이스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마리아디비</a:t>
            </a:r>
            <a:r>
              <a:rPr lang="en-US" altLang="ko-KR" b="1" dirty="0">
                <a:latin typeface="+mn-ea"/>
              </a:rPr>
              <a:t>(MariaDB)</a:t>
            </a:r>
            <a:r>
              <a:rPr lang="ko-KR" altLang="en-US" dirty="0">
                <a:latin typeface="+mn-ea"/>
              </a:rPr>
              <a:t>는 기존의 마이에스큐엘</a:t>
            </a:r>
            <a:r>
              <a:rPr lang="en-US" altLang="ko-KR" dirty="0">
                <a:latin typeface="+mn-ea"/>
              </a:rPr>
              <a:t>(MySQL) 5 </a:t>
            </a:r>
            <a:r>
              <a:rPr lang="ko-KR" altLang="en-US" dirty="0">
                <a:latin typeface="+mn-ea"/>
              </a:rPr>
              <a:t>버전을 </a:t>
            </a:r>
            <a:r>
              <a:rPr lang="ko-KR" altLang="en-US" dirty="0" err="1">
                <a:latin typeface="+mn-ea"/>
              </a:rPr>
              <a:t>포크하여</a:t>
            </a:r>
            <a:r>
              <a:rPr lang="ko-KR" altLang="en-US" dirty="0">
                <a:latin typeface="+mn-ea"/>
              </a:rPr>
              <a:t> 만든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오픈소스</a:t>
            </a:r>
            <a:r>
              <a:rPr lang="ko-KR" altLang="en-US" dirty="0">
                <a:latin typeface="+mn-ea"/>
              </a:rPr>
              <a:t> 기반의 </a:t>
            </a:r>
            <a:r>
              <a:rPr lang="ko-KR" altLang="en-US" b="1" dirty="0">
                <a:latin typeface="+mn-ea"/>
              </a:rPr>
              <a:t>관계형 데이터베이스 관리 시스템</a:t>
            </a:r>
            <a:r>
              <a:rPr lang="en-US" altLang="ko-KR" b="1" dirty="0">
                <a:latin typeface="+mn-ea"/>
              </a:rPr>
              <a:t>(RDBMS)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마이에스큐엘</a:t>
            </a:r>
            <a:r>
              <a:rPr lang="en-US" altLang="ko-KR" dirty="0">
                <a:latin typeface="+mn-ea"/>
              </a:rPr>
              <a:t>(MySQL)</a:t>
            </a:r>
            <a:r>
              <a:rPr lang="ko-KR" altLang="en-US" dirty="0">
                <a:latin typeface="+mn-ea"/>
              </a:rPr>
              <a:t>을 개발했던 </a:t>
            </a:r>
            <a:r>
              <a:rPr lang="ko-KR" altLang="en-US" dirty="0" err="1">
                <a:latin typeface="+mn-ea"/>
              </a:rPr>
              <a:t>몬티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와이드니어스</a:t>
            </a:r>
            <a:r>
              <a:rPr lang="en-US" altLang="ko-KR" dirty="0">
                <a:latin typeface="+mn-ea"/>
              </a:rPr>
              <a:t>(Monty </a:t>
            </a:r>
            <a:r>
              <a:rPr lang="en-US" altLang="ko-KR" dirty="0" err="1">
                <a:latin typeface="+mn-ea"/>
              </a:rPr>
              <a:t>Widenius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 개발했다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마리아</a:t>
            </a:r>
            <a:r>
              <a:rPr lang="en-US" altLang="ko-KR" dirty="0">
                <a:latin typeface="+mn-ea"/>
              </a:rPr>
              <a:t>'(Maria)</a:t>
            </a:r>
            <a:r>
              <a:rPr lang="ko-KR" altLang="en-US" dirty="0">
                <a:latin typeface="+mn-ea"/>
              </a:rPr>
              <a:t>는 그의 둘째 딸 이름이며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마리아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의 로고는 물개이다</a:t>
            </a:r>
            <a:r>
              <a:rPr lang="en-US" altLang="ko-KR" dirty="0">
                <a:latin typeface="+mn-ea"/>
              </a:rPr>
              <a:t>. '</a:t>
            </a:r>
            <a:r>
              <a:rPr lang="ko-KR" altLang="en-US" dirty="0">
                <a:latin typeface="+mn-ea"/>
              </a:rPr>
              <a:t>마리나 </a:t>
            </a:r>
            <a:r>
              <a:rPr lang="en-US" altLang="ko-KR" dirty="0">
                <a:latin typeface="+mn-ea"/>
              </a:rPr>
              <a:t>DB'</a:t>
            </a:r>
            <a:r>
              <a:rPr lang="ko-KR" altLang="en-US" dirty="0">
                <a:latin typeface="+mn-ea"/>
              </a:rPr>
              <a:t>가 아니라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마리아 </a:t>
            </a:r>
            <a:r>
              <a:rPr lang="en-US" altLang="ko-KR" dirty="0">
                <a:latin typeface="+mn-ea"/>
              </a:rPr>
              <a:t>DB'</a:t>
            </a:r>
            <a:r>
              <a:rPr lang="ko-KR" altLang="en-US" dirty="0">
                <a:latin typeface="+mn-ea"/>
              </a:rPr>
              <a:t>가 올바른 표기법이다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Picture 4" descr="MariaDB colour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80" y="3521723"/>
            <a:ext cx="4329743" cy="122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3923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질의 </a:t>
            </a:r>
            <a:r>
              <a:rPr lang="en-US" altLang="ko-KR" dirty="0"/>
              <a:t>– CASE</a:t>
            </a:r>
            <a:r>
              <a:rPr lang="ko-KR" altLang="en-US" dirty="0"/>
              <a:t>식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z="2000" b="1" dirty="0">
                <a:latin typeface="+mn-ea"/>
              </a:rPr>
              <a:t> CASE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–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WHEN - THEN</a:t>
            </a:r>
            <a:r>
              <a:rPr lang="ko-KR" altLang="en-US" sz="2000" b="1" dirty="0">
                <a:latin typeface="+mn-ea"/>
              </a:rPr>
              <a:t>식</a:t>
            </a:r>
            <a:endParaRPr lang="en-US" altLang="ko-KR" sz="2000" b="1" dirty="0">
              <a:latin typeface="+mn-ea"/>
            </a:endParaRPr>
          </a:p>
          <a:p>
            <a:pPr lvl="0"/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식은 식을 사용할 수 있는 곳이면 어디든지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식을 사용 가능하다.</a:t>
            </a:r>
          </a:p>
          <a:p>
            <a:r>
              <a:rPr lang="ko-KR" altLang="en-US" sz="2000" dirty="0">
                <a:latin typeface="+mn-ea"/>
              </a:rPr>
              <a:t>예를 들어 </a:t>
            </a:r>
            <a:r>
              <a:rPr lang="en-US" altLang="ko-KR" sz="2000" dirty="0">
                <a:latin typeface="+mn-ea"/>
              </a:rPr>
              <a:t>sum</a:t>
            </a:r>
            <a:r>
              <a:rPr lang="ko-KR" altLang="en-US" sz="2000" dirty="0">
                <a:latin typeface="+mn-ea"/>
              </a:rPr>
              <a:t>함수 안에도 사용하는 것이 가능하다.</a:t>
            </a:r>
          </a:p>
          <a:p>
            <a:pPr lvl="0"/>
            <a:endParaRPr lang="ko-KR" altLang="en-US" sz="20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681"/>
            <a:ext cx="9906000" cy="26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436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8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집합 연산</a:t>
            </a:r>
          </a:p>
        </p:txBody>
      </p:sp>
    </p:spTree>
    <p:extLst>
      <p:ext uri="{BB962C8B-B14F-4D97-AF65-F5344CB8AC3E}">
        <p14:creationId xmlns:p14="http://schemas.microsoft.com/office/powerpoint/2010/main" val="13209610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집합연산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집합 연산 </a:t>
            </a:r>
            <a:r>
              <a:rPr lang="en-US" altLang="ko-KR" sz="2000" dirty="0">
                <a:latin typeface="+mn-ea"/>
              </a:rPr>
              <a:t>: ‘</a:t>
            </a:r>
            <a:r>
              <a:rPr lang="ko-KR" altLang="en-US" sz="2000" dirty="0">
                <a:latin typeface="+mn-ea"/>
              </a:rPr>
              <a:t>집합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en-US" sz="2000" dirty="0">
                <a:latin typeface="+mn-ea"/>
              </a:rPr>
              <a:t>들 간의 사칙연산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연산의 종류에는 합집합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차집합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여집합이 있다</a:t>
            </a:r>
            <a:r>
              <a:rPr lang="en-US" altLang="ko-KR" sz="2000" dirty="0">
                <a:latin typeface="+mn-ea"/>
              </a:rPr>
              <a:t>.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UNION(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중복제외 합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,  all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옵션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중복허용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9836" y="6026893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&lt;UNION </a:t>
            </a:r>
            <a:r>
              <a:rPr lang="ko-KR" altLang="en-US" dirty="0"/>
              <a:t>중복제외 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" y="1887016"/>
            <a:ext cx="4458235" cy="41439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33" y="1887016"/>
            <a:ext cx="4227767" cy="41427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13868" y="3357007"/>
            <a:ext cx="1584176" cy="264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22432" y="4442529"/>
            <a:ext cx="1584176" cy="264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243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집합연산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집합 연산 시 주의사항</a:t>
            </a:r>
            <a:r>
              <a:rPr lang="en-US" altLang="ko-KR" sz="2000" dirty="0">
                <a:latin typeface="+mn-ea"/>
              </a:rPr>
              <a:t>: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1. </a:t>
            </a:r>
            <a:r>
              <a:rPr lang="ko-KR" altLang="en-US" sz="2000" dirty="0">
                <a:latin typeface="+mn-ea"/>
              </a:rPr>
              <a:t>연산 대상이 되는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레코드의 열 수가 같을 것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2. </a:t>
            </a:r>
            <a:r>
              <a:rPr lang="ko-KR" altLang="en-US" sz="2000" dirty="0">
                <a:latin typeface="+mn-ea"/>
              </a:rPr>
              <a:t>덧셈 대상이 되는 레코드의 열이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같은 데이터 형일 것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3. select</a:t>
            </a:r>
            <a:r>
              <a:rPr lang="ko-KR" altLang="en-US" sz="2000" dirty="0">
                <a:latin typeface="+mn-ea"/>
              </a:rPr>
              <a:t>문은 어떤 것이든 지정할 수 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단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order by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구는 마지막에 하나만 가능</a:t>
            </a:r>
            <a:r>
              <a:rPr lang="en-US" altLang="ko-KR" sz="2000" dirty="0">
                <a:latin typeface="+mn-ea"/>
              </a:rPr>
              <a:t> </a:t>
            </a:r>
          </a:p>
          <a:p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2003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집합연산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/>
              <a:t>INTERSECT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차집합</a:t>
            </a:r>
            <a:r>
              <a:rPr lang="en-US" altLang="ko-KR" sz="2000" dirty="0"/>
              <a:t>) : </a:t>
            </a:r>
            <a:r>
              <a:rPr lang="ko-KR" altLang="en-US" sz="2000" dirty="0"/>
              <a:t>앞쪽에 언급된 집합에서 뒤쪽의 언급된 집합의 중복부분을 제외하고 출력한다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EXCEPT</a:t>
            </a:r>
            <a:r>
              <a:rPr lang="en-US" altLang="ko-KR" sz="2000" dirty="0"/>
              <a:t>(</a:t>
            </a:r>
            <a:r>
              <a:rPr lang="ko-KR" altLang="en-US" sz="2000" dirty="0"/>
              <a:t>여집합</a:t>
            </a:r>
            <a:r>
              <a:rPr lang="en-US" altLang="ko-KR" sz="2000" dirty="0"/>
              <a:t>) : </a:t>
            </a:r>
            <a:r>
              <a:rPr lang="ko-KR" altLang="en-US" sz="2000" dirty="0"/>
              <a:t>앞쪽에 언급된 집합을 제외한 뒤쪽의 언급된 집합부분을 출력한다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57301" y="5724576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&lt;INTERSECT </a:t>
            </a:r>
            <a:r>
              <a:rPr lang="ko-KR" altLang="en-US" dirty="0" err="1"/>
              <a:t>차집합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54352" y="6021900"/>
            <a:ext cx="20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&lt;EXCEPT </a:t>
            </a:r>
            <a:r>
              <a:rPr lang="ko-KR" altLang="en-US" dirty="0"/>
              <a:t>여집합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" y="2971904"/>
            <a:ext cx="4814653" cy="20924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9" y="2315543"/>
            <a:ext cx="4971142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80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8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조인</a:t>
            </a:r>
            <a:r>
              <a:rPr lang="en-US" altLang="ko-KR" b="1" dirty="0">
                <a:latin typeface="+mn-ea"/>
              </a:rPr>
              <a:t>(JOIN)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814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r>
              <a:rPr lang="en-US" altLang="ko-KR" dirty="0"/>
              <a:t>(JOIN)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결합</a:t>
            </a:r>
            <a:r>
              <a:rPr lang="en-US" altLang="ko-KR" sz="2000" b="1" dirty="0">
                <a:latin typeface="+mn-ea"/>
              </a:rPr>
              <a:t>(JOIN)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>
                <a:latin typeface="+mn-ea"/>
              </a:rPr>
              <a:t>테이블의 열을 합쳐서 연결한다</a:t>
            </a:r>
            <a:r>
              <a:rPr lang="en-US" altLang="ko-KR" sz="2000" b="1" dirty="0">
                <a:latin typeface="+mn-ea"/>
              </a:rPr>
              <a:t>. </a:t>
            </a:r>
          </a:p>
          <a:p>
            <a:r>
              <a:rPr lang="en-US" altLang="ko-KR" sz="2000" dirty="0">
                <a:latin typeface="+mn-ea"/>
              </a:rPr>
              <a:t>               </a:t>
            </a:r>
            <a:r>
              <a:rPr lang="ko-KR" altLang="en-US" sz="2000" dirty="0">
                <a:latin typeface="+mn-ea"/>
              </a:rPr>
              <a:t> 결합의 종류로는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내부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JOIN,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외부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JOIN,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교차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JOIN</a:t>
            </a:r>
            <a:r>
              <a:rPr lang="ko-KR" altLang="en-US" sz="2000" dirty="0">
                <a:latin typeface="+mn-ea"/>
              </a:rPr>
              <a:t>이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내부 </a:t>
            </a:r>
            <a:r>
              <a:rPr lang="en-US" altLang="ko-KR" dirty="0">
                <a:latin typeface="+mn-ea"/>
              </a:rPr>
              <a:t>JOIN : </a:t>
            </a:r>
            <a:r>
              <a:rPr lang="ko-KR" altLang="en-US" dirty="0">
                <a:latin typeface="+mn-ea"/>
              </a:rPr>
              <a:t>하나의 열을 기준으로 </a:t>
            </a:r>
            <a:r>
              <a:rPr lang="en-US" altLang="ko-KR" dirty="0">
                <a:latin typeface="+mn-ea"/>
              </a:rPr>
              <a:t>null</a:t>
            </a:r>
            <a:r>
              <a:rPr lang="ko-KR" altLang="en-US" dirty="0">
                <a:latin typeface="+mn-ea"/>
              </a:rPr>
              <a:t>이 아닌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대응 값이 동시에 존재하는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row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만을 출력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43502" y="332144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&lt;goods&gt;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65836" y="5479410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goods_store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" y="1835279"/>
            <a:ext cx="8255000" cy="2797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43" y="4313444"/>
            <a:ext cx="5257800" cy="23043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96666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r>
              <a:rPr lang="en-US" altLang="ko-KR" dirty="0"/>
              <a:t>(JOIN)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내부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JOIN : </a:t>
            </a:r>
            <a:r>
              <a:rPr lang="ko-KR" altLang="en-US" sz="2000" dirty="0">
                <a:latin typeface="+mn-ea"/>
              </a:rPr>
              <a:t>하나의 열을 기준으로 </a:t>
            </a:r>
            <a:r>
              <a:rPr lang="en-US" altLang="ko-KR" sz="2000" dirty="0">
                <a:latin typeface="+mn-ea"/>
              </a:rPr>
              <a:t>null</a:t>
            </a:r>
            <a:r>
              <a:rPr lang="ko-KR" altLang="en-US" sz="2000" dirty="0">
                <a:latin typeface="+mn-ea"/>
              </a:rPr>
              <a:t>이 아닌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대응 값이 동시에 존재하는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row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만을 출력</a:t>
            </a:r>
            <a:r>
              <a:rPr lang="ko-KR" altLang="en-US" sz="2000" dirty="0">
                <a:latin typeface="+mn-ea"/>
              </a:rPr>
              <a:t>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1880954"/>
            <a:ext cx="9906000" cy="2253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1307" y="138662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&lt;goods&gt;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9036" y="1386620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goods_store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454902" y="1380654"/>
            <a:ext cx="604007" cy="6616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6910913" y="3099394"/>
            <a:ext cx="2916247" cy="576064"/>
          </a:xfrm>
          <a:prstGeom prst="wedgeRectCallout">
            <a:avLst>
              <a:gd name="adj1" fmla="val -59713"/>
              <a:gd name="adj2" fmla="val -937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Inner join </a:t>
            </a:r>
            <a:r>
              <a:rPr lang="ko-KR" altLang="en-US" dirty="0"/>
              <a:t>구문 사용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9620" y="2301240"/>
            <a:ext cx="4244340" cy="190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4249102"/>
            <a:ext cx="9906000" cy="2315096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6953347" y="5322763"/>
            <a:ext cx="2916247" cy="576064"/>
          </a:xfrm>
          <a:prstGeom prst="wedgeRectCallout">
            <a:avLst>
              <a:gd name="adj1" fmla="val -59713"/>
              <a:gd name="adj2" fmla="val -937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Inner join </a:t>
            </a:r>
            <a:r>
              <a:rPr lang="ko-KR" altLang="en-US" dirty="0"/>
              <a:t>미사용</a:t>
            </a:r>
            <a:r>
              <a:rPr lang="en-US" altLang="ko-KR" dirty="0"/>
              <a:t>(</a:t>
            </a:r>
            <a:r>
              <a:rPr lang="en-US" altLang="ko-KR" dirty="0" err="1"/>
              <a:t>equi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08661" y="4670100"/>
            <a:ext cx="4244340" cy="190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472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r>
              <a:rPr lang="en-US" altLang="ko-KR" dirty="0"/>
              <a:t>(JOIN) – </a:t>
            </a:r>
            <a:r>
              <a:rPr lang="ko-KR" altLang="en-US" dirty="0"/>
              <a:t>외부</a:t>
            </a:r>
            <a:r>
              <a:rPr lang="en-US" altLang="ko-KR" dirty="0"/>
              <a:t> JOIN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외부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JOIN: </a:t>
            </a:r>
            <a:r>
              <a:rPr lang="ko-KR" altLang="en-US" sz="2000" dirty="0">
                <a:latin typeface="+mn-ea"/>
              </a:rPr>
              <a:t>기준 테이블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좌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우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하나를 결정 한 후 양쪽을 나누어서 해당하는 모든 행을 출력하는 것이다</a:t>
            </a:r>
            <a:r>
              <a:rPr lang="en-US" altLang="ko-KR" sz="2000" dirty="0">
                <a:latin typeface="+mn-ea"/>
              </a:rPr>
              <a:t>. ( LEFT OUTER JOIN, RIGHT OUTER JOIN)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문법</a:t>
            </a:r>
            <a:r>
              <a:rPr lang="en-US" altLang="ko-KR" sz="2000" dirty="0">
                <a:latin typeface="+mn-ea"/>
              </a:rPr>
              <a:t>-</a:t>
            </a:r>
          </a:p>
          <a:p>
            <a:r>
              <a:rPr lang="en-US" altLang="ko-KR" sz="2000" dirty="0">
                <a:latin typeface="+mn-ea"/>
              </a:rPr>
              <a:t>Select [</a:t>
            </a:r>
            <a:r>
              <a:rPr lang="ko-KR" altLang="en-US" sz="2000" dirty="0">
                <a:latin typeface="+mn-ea"/>
              </a:rPr>
              <a:t>출력하고 싶은 열</a:t>
            </a:r>
            <a:r>
              <a:rPr lang="en-US" altLang="ko-KR" sz="2000" dirty="0">
                <a:latin typeface="+mn-ea"/>
              </a:rPr>
              <a:t>]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from table1  LEFT | RIGHT  JOIN  table2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On [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통일시킬 기준 열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]   WHERE 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조건절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;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3" y="2726298"/>
            <a:ext cx="9651689" cy="33406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4996" y="3149792"/>
            <a:ext cx="4980549" cy="2276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 설명선 17"/>
          <p:cNvSpPr/>
          <p:nvPr/>
        </p:nvSpPr>
        <p:spPr>
          <a:xfrm>
            <a:off x="6356218" y="4554415"/>
            <a:ext cx="2916247" cy="1274885"/>
          </a:xfrm>
          <a:prstGeom prst="wedgeRectCallout">
            <a:avLst>
              <a:gd name="adj1" fmla="val -59412"/>
              <a:gd name="adj2" fmla="val -2520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Join</a:t>
            </a:r>
            <a:r>
              <a:rPr lang="ko-KR" altLang="en-US" dirty="0"/>
              <a:t>이 결합되는 열은</a:t>
            </a:r>
            <a:endParaRPr lang="en-US" altLang="ko-KR" dirty="0"/>
          </a:p>
          <a:p>
            <a:pPr algn="ctr"/>
            <a:r>
              <a:rPr lang="ko-KR" altLang="en-US" dirty="0"/>
              <a:t>값이 </a:t>
            </a:r>
            <a:r>
              <a:rPr lang="en-US" altLang="ko-KR" dirty="0"/>
              <a:t>JOIN</a:t>
            </a:r>
            <a:r>
              <a:rPr lang="ko-KR" altLang="en-US" dirty="0"/>
              <a:t>되나</a:t>
            </a:r>
            <a:endParaRPr lang="en-US" altLang="ko-KR" dirty="0"/>
          </a:p>
          <a:p>
            <a:pPr algn="ctr"/>
            <a:r>
              <a:rPr lang="ko-KR" altLang="en-US" dirty="0"/>
              <a:t>없는 데이터는 </a:t>
            </a:r>
            <a:r>
              <a:rPr lang="en-US" altLang="ko-KR" dirty="0"/>
              <a:t>NULL</a:t>
            </a:r>
            <a:r>
              <a:rPr lang="ko-KR" altLang="en-US" dirty="0"/>
              <a:t>로 채워진다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8496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  <a:r>
              <a:rPr lang="en-US" altLang="ko-KR" dirty="0"/>
              <a:t>(JOIN)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149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</a:rPr>
              <a:t>개 이상의 테이블도 결합이 가능하다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" y="1254267"/>
            <a:ext cx="6717476" cy="52492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4" y="3338851"/>
            <a:ext cx="3265512" cy="24269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026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 DB Download URL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7934" y="3408689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Download : https://downloads.mariadb.org/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715" y="2330891"/>
            <a:ext cx="7560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+mn-ea"/>
              </a:rPr>
              <a:t>Maria DB Download</a:t>
            </a:r>
            <a:endParaRPr lang="ko-KR" altLang="en-US" sz="5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50253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6272" y="2611316"/>
            <a:ext cx="1909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+mn-ea"/>
              </a:rPr>
              <a:t>Q&amp;A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143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 Database </a:t>
            </a:r>
            <a:r>
              <a:rPr lang="ko-KR" altLang="en-US" dirty="0"/>
              <a:t>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4" y="1471595"/>
            <a:ext cx="4052543" cy="3168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846" y="895531"/>
            <a:ext cx="5526194" cy="43204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51870" y="2983763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25185" y="3415811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43628" y="5464849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root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계정의 비번을 입력하고 하단 체크박스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개를 체크한다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- root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유저의 원격 접속 허용 옵션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- UTF-8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문자 기본 옵션 허용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다국어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225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 Database </a:t>
            </a:r>
            <a:r>
              <a:rPr lang="ko-KR" altLang="en-US" dirty="0"/>
              <a:t>실행</a:t>
            </a:r>
            <a:r>
              <a:rPr lang="en-US" altLang="ko-KR" dirty="0"/>
              <a:t>- MySQL Client </a:t>
            </a:r>
            <a:r>
              <a:rPr lang="ko-KR" altLang="en-US" dirty="0"/>
              <a:t>직접 실행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실행</a:t>
            </a:r>
            <a:r>
              <a:rPr lang="en-US" altLang="ko-KR" b="1" dirty="0">
                <a:latin typeface="+mn-ea"/>
              </a:rPr>
              <a:t>(1)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9102"/>
              </p:ext>
            </p:extLst>
          </p:nvPr>
        </p:nvGraphicFramePr>
        <p:xfrm>
          <a:off x="1221576" y="719625"/>
          <a:ext cx="6358068" cy="502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88" name="비트맵 이미지" r:id="rId3" imgW="5783760" imgH="4572000" progId="Paint.Picture">
                  <p:embed/>
                </p:oleObj>
              </mc:Choice>
              <mc:Fallback>
                <p:oleObj name="비트맵 이미지" r:id="rId3" imgW="5783760" imgH="4572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1576" y="719625"/>
                        <a:ext cx="6358068" cy="5026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21576" y="1908843"/>
            <a:ext cx="556918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12" y="2556915"/>
            <a:ext cx="8278651" cy="33344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261" y="5817532"/>
            <a:ext cx="9751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Command Prompt ( MariaDB 10.6 (x64))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를 선택하여 명령어 실행 창을 실행한다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설치할 때 입력한 비밀번호를 입력하고 로그인 한다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436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Maria Database </a:t>
            </a:r>
            <a:r>
              <a:rPr lang="ko-KR" altLang="en-US" dirty="0"/>
              <a:t>실행</a:t>
            </a:r>
            <a:r>
              <a:rPr lang="en-US" altLang="ko-KR" dirty="0"/>
              <a:t>- </a:t>
            </a:r>
            <a:r>
              <a:rPr lang="ko-KR" altLang="en-US" dirty="0"/>
              <a:t>명령형 프롬프트에서 찾아가며 실행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실행</a:t>
            </a:r>
            <a:r>
              <a:rPr lang="en-US" altLang="ko-KR" b="1" dirty="0">
                <a:latin typeface="+mn-ea"/>
              </a:rPr>
              <a:t>(2) –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명령형 프롬프트에서 경로를 찾아서 실행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25486" b="26582"/>
          <a:stretch/>
        </p:blipFill>
        <p:spPr>
          <a:xfrm>
            <a:off x="343649" y="1066386"/>
            <a:ext cx="8921384" cy="48358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12618" y="2391200"/>
            <a:ext cx="3347013" cy="758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cd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명령어로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MySQL(Maria)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가 설치된 폴더의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bin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폴더로 이동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24122" y="3505144"/>
            <a:ext cx="3347013" cy="7481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MySQL(Maria)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로그인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&gt; mysql –uroot -p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309" y="5902277"/>
            <a:ext cx="8597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mysql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maria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db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가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설치된 폴더로 이동하여 로그인 한다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C:\Program Files\MySQL\MySQL Server 5.6\bin&gt;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mysql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2000" dirty="0">
                <a:latin typeface="+mn-ea"/>
              </a:rPr>
              <a:t>–</a:t>
            </a:r>
            <a:r>
              <a:rPr lang="en-US" altLang="ko-KR" sz="2000" dirty="0" err="1">
                <a:latin typeface="+mn-ea"/>
              </a:rPr>
              <a:t>uroot</a:t>
            </a:r>
            <a:r>
              <a:rPr lang="en-US" altLang="ko-KR" sz="2000" dirty="0">
                <a:latin typeface="+mn-ea"/>
              </a:rPr>
              <a:t>  -p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66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show databases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>
                <a:latin typeface="+mn-ea"/>
              </a:rPr>
              <a:t>존재하는 데이터베이스 조회하기</a:t>
            </a:r>
            <a:endParaRPr lang="en-US" altLang="ko-KR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MariaDB&gt; </a:t>
            </a:r>
            <a:r>
              <a:rPr lang="en-US" altLang="ko-KR" sz="2000" b="1" dirty="0">
                <a:latin typeface="+mn-ea"/>
              </a:rPr>
              <a:t>show databases;</a:t>
            </a:r>
            <a:endParaRPr lang="en-US" altLang="ko-KR" sz="2000" b="1" u="sng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16" y="1627334"/>
            <a:ext cx="4656338" cy="46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E0B6FE7B-7C41-43BA-8A39-669B46469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데이터를 데이터베이스에 기록하고 활용하는 방법을 이해 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18BEB090-2C4C-45B8-B277-4BC7FD18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5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use ______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데이터베이스 선택하기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MariaDB&gt; use  </a:t>
            </a:r>
            <a:r>
              <a:rPr lang="ko-KR" altLang="en-US" dirty="0" err="1">
                <a:latin typeface="+mn-ea"/>
              </a:rPr>
              <a:t>데이터베이스명</a:t>
            </a:r>
            <a:r>
              <a:rPr lang="en-US" altLang="ko-KR" dirty="0">
                <a:latin typeface="+mn-ea"/>
              </a:rPr>
              <a:t>;</a:t>
            </a:r>
          </a:p>
          <a:p>
            <a:endParaRPr lang="en-US" altLang="ko-KR" u="sng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데이터베이스 작업을 위해서는 작업하고자 하는 데이터베이스를 반드시 선택해야 한다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선택이 되면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none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이 선택된 데이터베이스로 변경된다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24" y="2916337"/>
            <a:ext cx="5606032" cy="16753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0909" y="3842511"/>
            <a:ext cx="1292299" cy="594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9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select database()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선택된 데이터베이스가 무엇인지 보기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MariaDB&gt; select database();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* </a:t>
            </a:r>
            <a:r>
              <a:rPr lang="ko-KR" altLang="en-US" dirty="0">
                <a:latin typeface="+mn-ea"/>
              </a:rPr>
              <a:t>콘솔 앞에 현재 선택된 데이터베이스가 확인된다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53" y="2297107"/>
            <a:ext cx="5314950" cy="2743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55949" y="4446025"/>
            <a:ext cx="930251" cy="522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2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select database()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데이터베이스 생성</a:t>
            </a:r>
            <a:endParaRPr lang="en-US" altLang="ko-KR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MariaDB &gt; create database &lt;</a:t>
            </a:r>
            <a:r>
              <a:rPr lang="ko-KR" altLang="en-US" sz="2000" dirty="0" err="1">
                <a:latin typeface="+mn-ea"/>
              </a:rPr>
              <a:t>데이터베이스명</a:t>
            </a:r>
            <a:r>
              <a:rPr lang="en-US" altLang="ko-KR" sz="2000" dirty="0">
                <a:latin typeface="+mn-ea"/>
              </a:rPr>
              <a:t>&gt;;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1428092"/>
            <a:ext cx="6778397" cy="50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3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및 삭제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데이터베이스 생성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MariaDB &gt; create database _________;</a:t>
            </a:r>
          </a:p>
          <a:p>
            <a:r>
              <a:rPr lang="ko-KR" altLang="en-US" dirty="0">
                <a:latin typeface="+mn-ea"/>
              </a:rPr>
              <a:t>데이터베이스 삭제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MariaDB &gt; drop database __________;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722735" y="2356337"/>
            <a:ext cx="8352928" cy="38338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MariaDB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&gt; create database test;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Query OK, 1 row affected (0.00 sec)</a:t>
            </a:r>
          </a:p>
          <a:p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MariaDB &gt;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drop database test;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Query OK, 0 rows affected (0.00 sec)</a:t>
            </a:r>
          </a:p>
          <a:p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MariaDB &gt;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create database if not exists test; 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Query OK, 1 row affected (0.00 sec)</a:t>
            </a:r>
          </a:p>
          <a:p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MariaDB &gt;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drop database if exists test;</a:t>
            </a:r>
          </a:p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Query OK, 0 rows affected (0.00 sec)</a:t>
            </a:r>
          </a:p>
        </p:txBody>
      </p:sp>
    </p:spTree>
    <p:extLst>
      <p:ext uri="{BB962C8B-B14F-4D97-AF65-F5344CB8AC3E}">
        <p14:creationId xmlns:p14="http://schemas.microsoft.com/office/powerpoint/2010/main" val="12467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풀어보세요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962" y="1724990"/>
            <a:ext cx="939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1. </a:t>
            </a:r>
            <a:r>
              <a:rPr lang="ko-KR" altLang="en-US" sz="3600" dirty="0">
                <a:latin typeface="+mn-ea"/>
              </a:rPr>
              <a:t>다음 데이터베이스 생성 시키시오</a:t>
            </a:r>
            <a:r>
              <a:rPr lang="en-US" altLang="ko-KR" sz="3600" dirty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262" y="2995316"/>
            <a:ext cx="471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베이스 명 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db01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262" y="3854340"/>
            <a:ext cx="471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베이스 명 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db02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262" y="5053951"/>
            <a:ext cx="8457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*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위에서 생성한 데이터베이스가 존재하는지 조회한다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62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◆ 테이블</a:t>
            </a:r>
            <a:endParaRPr lang="en-US" altLang="ko-KR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테이블</a:t>
            </a:r>
            <a:r>
              <a:rPr lang="en-US" altLang="ko-KR" sz="1400" dirty="0">
                <a:latin typeface="+mn-ea"/>
              </a:rPr>
              <a:t>(table)</a:t>
            </a:r>
            <a:r>
              <a:rPr lang="ko-KR" altLang="en-US" sz="1400" dirty="0">
                <a:latin typeface="+mn-ea"/>
              </a:rPr>
              <a:t>은 데이터베이스에서 행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가로</a:t>
            </a:r>
            <a:r>
              <a:rPr lang="en-US" altLang="ko-KR" sz="1400" dirty="0">
                <a:latin typeface="+mn-ea"/>
              </a:rPr>
              <a:t>, row, record)</a:t>
            </a:r>
            <a:r>
              <a:rPr lang="ko-KR" altLang="en-US" sz="1400" dirty="0">
                <a:latin typeface="+mn-ea"/>
              </a:rPr>
              <a:t>과 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세로</a:t>
            </a:r>
            <a:r>
              <a:rPr lang="en-US" altLang="ko-KR" sz="1400" dirty="0">
                <a:latin typeface="+mn-ea"/>
              </a:rPr>
              <a:t>, column, field)</a:t>
            </a:r>
            <a:r>
              <a:rPr lang="ko-KR" altLang="en-US" sz="1400" dirty="0">
                <a:latin typeface="+mn-ea"/>
              </a:rPr>
              <a:t>로 짜여진 </a:t>
            </a:r>
            <a:r>
              <a:rPr lang="en-US" altLang="ko-KR" sz="1400" dirty="0">
                <a:latin typeface="+mn-ea"/>
              </a:rPr>
              <a:t>	</a:t>
            </a:r>
            <a:r>
              <a:rPr lang="ko-KR" altLang="en-US" sz="1400" dirty="0">
                <a:latin typeface="+mn-ea"/>
              </a:rPr>
              <a:t>표에 기록된 데이터의 집합이다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 err="1">
                <a:latin typeface="+mn-ea"/>
              </a:rPr>
              <a:t>디비</a:t>
            </a:r>
            <a:r>
              <a:rPr lang="ko-KR" altLang="en-US" sz="1400" dirty="0">
                <a:latin typeface="+mn-ea"/>
              </a:rPr>
              <a:t> 테이블</a:t>
            </a:r>
            <a:r>
              <a:rPr lang="en-US" altLang="ko-KR" sz="1400" dirty="0">
                <a:latin typeface="+mn-ea"/>
              </a:rPr>
              <a:t>(DB table)</a:t>
            </a:r>
            <a:r>
              <a:rPr lang="ko-KR" altLang="en-US" sz="1400" dirty="0">
                <a:latin typeface="+mn-ea"/>
              </a:rPr>
              <a:t>이라고도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400" dirty="0">
                <a:latin typeface="+mn-ea"/>
                <a:sym typeface="+mn-ea"/>
              </a:rPr>
              <a:t>- </a:t>
            </a:r>
            <a:r>
              <a:rPr lang="ko-KR" altLang="en-US" sz="1400" dirty="0">
                <a:latin typeface="+mn-ea"/>
                <a:sym typeface="+mn-ea"/>
              </a:rPr>
              <a:t>테이블이란 데이터베이스에서　단일 주제에 관해 행과 열로 구성되는 정보 모음을 가리킨다</a:t>
            </a:r>
            <a:r>
              <a:rPr lang="en-US" altLang="ko-KR" sz="1400" dirty="0">
                <a:latin typeface="+mn-ea"/>
                <a:sym typeface="+mn-ea"/>
              </a:rPr>
              <a:t>. </a:t>
            </a:r>
            <a:r>
              <a:rPr lang="ko-KR" altLang="en-US" sz="1400" dirty="0">
                <a:latin typeface="+mn-ea"/>
                <a:sym typeface="+mn-ea"/>
              </a:rPr>
              <a:t>예를 들면</a:t>
            </a:r>
            <a:r>
              <a:rPr lang="en-US" altLang="ko-KR" sz="1400" dirty="0">
                <a:latin typeface="+mn-ea"/>
                <a:sym typeface="+mn-ea"/>
              </a:rPr>
              <a:t>, </a:t>
            </a:r>
            <a:r>
              <a:rPr lang="ko-KR" altLang="en-US" sz="1400" dirty="0">
                <a:latin typeface="+mn-ea"/>
                <a:sym typeface="+mn-ea"/>
              </a:rPr>
              <a:t>업무용 데이터베이스는 대개 고객 정보에 관한 테이블을 가지고 있는데</a:t>
            </a:r>
            <a:r>
              <a:rPr lang="en-US" altLang="ko-KR" sz="1400" dirty="0">
                <a:latin typeface="+mn-ea"/>
                <a:sym typeface="+mn-ea"/>
              </a:rPr>
              <a:t>, </a:t>
            </a:r>
            <a:r>
              <a:rPr lang="ko-KR" altLang="en-US" sz="1400" dirty="0">
                <a:latin typeface="+mn-ea"/>
                <a:sym typeface="+mn-ea"/>
              </a:rPr>
              <a:t>고객의 계정 번호</a:t>
            </a:r>
            <a:r>
              <a:rPr lang="en-US" altLang="ko-KR" sz="1400" dirty="0">
                <a:latin typeface="+mn-ea"/>
                <a:sym typeface="+mn-ea"/>
              </a:rPr>
              <a:t>, </a:t>
            </a:r>
            <a:r>
              <a:rPr lang="ko-KR" altLang="en-US" sz="1400" dirty="0">
                <a:latin typeface="+mn-ea"/>
                <a:sym typeface="+mn-ea"/>
              </a:rPr>
              <a:t>주소</a:t>
            </a:r>
            <a:r>
              <a:rPr lang="en-US" altLang="ko-KR" sz="1400" dirty="0">
                <a:latin typeface="+mn-ea"/>
                <a:sym typeface="+mn-ea"/>
              </a:rPr>
              <a:t>, </a:t>
            </a:r>
            <a:r>
              <a:rPr lang="ko-KR" altLang="en-US" sz="1400" dirty="0">
                <a:latin typeface="+mn-ea"/>
                <a:sym typeface="+mn-ea"/>
              </a:rPr>
              <a:t>전화번호 등을 저장할 수 있는 여러 개의 행으로 구성된다</a:t>
            </a:r>
            <a:r>
              <a:rPr lang="en-US" altLang="ko-KR" sz="1400" dirty="0">
                <a:latin typeface="+mn-ea"/>
                <a:sym typeface="+mn-ea"/>
              </a:rPr>
              <a:t>. </a:t>
            </a:r>
            <a:r>
              <a:rPr lang="ko-KR" altLang="en-US" sz="1400" dirty="0">
                <a:latin typeface="+mn-ea"/>
                <a:sym typeface="+mn-ea"/>
              </a:rPr>
              <a:t>테이블 내에서 계정 번호 등과 같은 낱낱의 데이터 각각을 필드</a:t>
            </a:r>
            <a:r>
              <a:rPr lang="en-US" altLang="ko-KR" sz="1400" dirty="0">
                <a:latin typeface="+mn-ea"/>
                <a:sym typeface="+mn-ea"/>
              </a:rPr>
              <a:t>(field)</a:t>
            </a:r>
            <a:r>
              <a:rPr lang="ko-KR" altLang="en-US" sz="1400" dirty="0">
                <a:latin typeface="+mn-ea"/>
                <a:sym typeface="+mn-ea"/>
              </a:rPr>
              <a:t>라고 부른다</a:t>
            </a:r>
            <a:r>
              <a:rPr lang="en-US" altLang="ko-KR" sz="1400" dirty="0">
                <a:latin typeface="+mn-ea"/>
                <a:sym typeface="+mn-ea"/>
              </a:rPr>
              <a:t>. </a:t>
            </a:r>
            <a:r>
              <a:rPr lang="ko-KR" altLang="en-US" sz="1400" dirty="0">
                <a:latin typeface="+mn-ea"/>
                <a:sym typeface="+mn-ea"/>
              </a:rPr>
              <a:t>하나의 행은 모든 고객들의 전화 번호 등과 같은 어떤 한 필드 내의 모든 데이터로 구성된다</a:t>
            </a:r>
            <a:r>
              <a:rPr lang="en-US" altLang="ko-KR" sz="1400" dirty="0">
                <a:latin typeface="+mn-ea"/>
                <a:sym typeface="+mn-ea"/>
              </a:rPr>
              <a:t>. </a:t>
            </a:r>
            <a:r>
              <a:rPr lang="ko-KR" altLang="en-US" sz="1400" dirty="0">
                <a:latin typeface="+mn-ea"/>
                <a:sym typeface="+mn-ea"/>
              </a:rPr>
              <a:t>필드는 완전한 정보 셋인 레코드로 조직화되며</a:t>
            </a:r>
            <a:r>
              <a:rPr lang="en-US" altLang="ko-KR" sz="1400" dirty="0">
                <a:latin typeface="+mn-ea"/>
                <a:sym typeface="+mn-ea"/>
              </a:rPr>
              <a:t>, </a:t>
            </a:r>
            <a:r>
              <a:rPr lang="ko-KR" altLang="en-US" sz="1400" dirty="0">
                <a:latin typeface="+mn-ea"/>
                <a:sym typeface="+mn-ea"/>
              </a:rPr>
              <a:t>각각은 하나의 열을 이룬다</a:t>
            </a:r>
            <a:r>
              <a:rPr lang="en-US" altLang="ko-KR" sz="1400" dirty="0">
                <a:latin typeface="+mn-ea"/>
                <a:sym typeface="+mn-ea"/>
              </a:rPr>
              <a:t>. </a:t>
            </a:r>
            <a:r>
              <a:rPr lang="ko-KR" altLang="en-US" sz="1400" dirty="0">
                <a:latin typeface="+mn-ea"/>
                <a:sym typeface="+mn-ea"/>
              </a:rPr>
              <a:t>표준화 과정을 통해 데이터를 가장 효과적인 방법으로 테이블로 구성할 수 있는 방법을 결정한다</a:t>
            </a:r>
            <a:r>
              <a:rPr lang="en-US" altLang="ko-KR" sz="1400" dirty="0">
                <a:latin typeface="+mn-ea"/>
                <a:sym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148530"/>
              </p:ext>
            </p:extLst>
          </p:nvPr>
        </p:nvGraphicFramePr>
        <p:xfrm>
          <a:off x="2519512" y="4297935"/>
          <a:ext cx="55537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4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493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844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주민등록번호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hong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7911212013233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대전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kkc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강감찬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5323101211233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충남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lee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8223288121312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서울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latin typeface="+mn-ea"/>
                          <a:ea typeface="+mn-ea"/>
                        </a:rPr>
                        <a:t>amu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아무개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1822120292123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>
            <a:off x="1922747" y="4344725"/>
            <a:ext cx="356135" cy="17614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67" y="4970367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레코드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투플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왼쪽 중괄호 8"/>
          <p:cNvSpPr/>
          <p:nvPr/>
        </p:nvSpPr>
        <p:spPr>
          <a:xfrm rot="5400000">
            <a:off x="5055769" y="1303946"/>
            <a:ext cx="442764" cy="53420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195" y="33244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필드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열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속성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4932" y="4277349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필드</a:t>
            </a:r>
            <a:r>
              <a:rPr lang="en-US" altLang="ko-KR" sz="1400" b="1" dirty="0">
                <a:latin typeface="+mn-ea"/>
              </a:rPr>
              <a:t>(field)</a:t>
            </a:r>
            <a:r>
              <a:rPr lang="ko-KR" altLang="en-US" sz="1400" b="1" dirty="0">
                <a:latin typeface="+mn-ea"/>
              </a:rPr>
              <a:t>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10" y="3417862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회원테이블 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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 pitchFamily="2" charset="2"/>
              </a:rPr>
              <a:t>테이블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( </a:t>
            </a:r>
            <a:r>
              <a:rPr lang="ko-KR" altLang="en-US" sz="1400" b="1" dirty="0">
                <a:latin typeface="+mn-ea"/>
                <a:sym typeface="Wingdings" pitchFamily="2" charset="2"/>
              </a:rPr>
              <a:t>릴레이션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rot="5400000">
            <a:off x="3048903" y="412335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4232810" y="410410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>
            <a:off x="5580347" y="4113726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7168515" y="4104101"/>
            <a:ext cx="28875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163379" y="4835620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153754" y="5239881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173005" y="5605641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163380" y="5952150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 flipV="1">
            <a:off x="8159924" y="4479485"/>
            <a:ext cx="404261" cy="1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4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테이블 생성</a:t>
            </a:r>
            <a:endParaRPr lang="en-US" altLang="ko-KR" sz="2000" dirty="0">
              <a:latin typeface="+mn-ea"/>
            </a:endParaRPr>
          </a:p>
          <a:p>
            <a:pPr marL="914400" lvl="1" indent="-457200">
              <a:buAutoNum type="arabicPeriod"/>
            </a:pPr>
            <a:r>
              <a:rPr lang="ko-KR" altLang="en-US" sz="1600" dirty="0">
                <a:latin typeface="+mn-ea"/>
              </a:rPr>
              <a:t>테이블 생성시 대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소문자 구분은 하지 않는다</a:t>
            </a:r>
            <a:r>
              <a:rPr lang="en-US" altLang="ko-KR" sz="1600" dirty="0">
                <a:latin typeface="+mn-ea"/>
              </a:rPr>
              <a:t>. (</a:t>
            </a:r>
            <a:r>
              <a:rPr lang="ko-KR" altLang="en-US" sz="1600" dirty="0">
                <a:latin typeface="+mn-ea"/>
              </a:rPr>
              <a:t>기본적으로 테이블이나 컬럼명은 대문자로 만들어진다</a:t>
            </a:r>
            <a:r>
              <a:rPr lang="en-US" altLang="ko-KR" sz="1600" dirty="0">
                <a:latin typeface="+mn-ea"/>
              </a:rPr>
              <a:t>.)</a:t>
            </a:r>
          </a:p>
          <a:p>
            <a:pPr marL="914400" lvl="1" indent="-457200">
              <a:buAutoNum type="arabicPeriod"/>
            </a:pPr>
            <a:r>
              <a:rPr lang="en-US" altLang="ko-KR" sz="1600" dirty="0">
                <a:latin typeface="+mn-ea"/>
              </a:rPr>
              <a:t>DATE </a:t>
            </a:r>
            <a:r>
              <a:rPr lang="ko-KR" altLang="en-US" sz="1600" dirty="0">
                <a:latin typeface="+mn-ea"/>
              </a:rPr>
              <a:t>유형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날짜 유형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은 별도로 크기를 지정하지 않는다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914400" lvl="1" indent="-457200">
              <a:buAutoNum type="arabicPeriod"/>
            </a:pPr>
            <a:r>
              <a:rPr lang="ko-KR" altLang="en-US" sz="1600" dirty="0">
                <a:latin typeface="+mn-ea"/>
              </a:rPr>
              <a:t>문자 데이터 유형은 반드시 가질 수 있는 최대 길이를 표시해야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914400" lvl="1" indent="-457200">
              <a:buAutoNum type="arabicPeriod"/>
            </a:pPr>
            <a:r>
              <a:rPr lang="ko-KR" altLang="en-US" sz="1600" dirty="0">
                <a:latin typeface="+mn-ea"/>
              </a:rPr>
              <a:t>컬럼과 컬럼의 구분은 콤마로 하되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마지막 컬럼은 콤마를 찍지 않는다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914400" lvl="1" indent="-457200">
              <a:buAutoNum type="arabicPeriod"/>
            </a:pPr>
            <a:r>
              <a:rPr lang="ko-KR" altLang="en-US" sz="1600" dirty="0">
                <a:latin typeface="+mn-ea"/>
              </a:rPr>
              <a:t>컬럼에 대한 제약조건이 있으면 </a:t>
            </a:r>
            <a:r>
              <a:rPr lang="en-US" altLang="ko-KR" sz="1600" dirty="0">
                <a:latin typeface="+mn-ea"/>
              </a:rPr>
              <a:t>CONSTRAINT</a:t>
            </a:r>
            <a:r>
              <a:rPr lang="ko-KR" altLang="en-US" sz="1600" dirty="0">
                <a:latin typeface="+mn-ea"/>
              </a:rPr>
              <a:t>를 이용하여 추가할 수 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914400" lvl="1" indent="-457200">
              <a:buAutoNum type="arabicPeriod"/>
            </a:pPr>
            <a:r>
              <a:rPr lang="ko-KR" altLang="en-US" sz="1600" dirty="0">
                <a:latin typeface="+mn-ea"/>
              </a:rPr>
              <a:t>한글은 지원하더라도 가급적 사용하지 않는다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SQL CREATE TABLE </a:t>
            </a:r>
            <a:r>
              <a:rPr lang="ko-KR" altLang="en-US" dirty="0">
                <a:latin typeface="+mn-ea"/>
              </a:rPr>
              <a:t>문</a:t>
            </a:r>
            <a:r>
              <a:rPr lang="en-US" altLang="ko-KR" dirty="0">
                <a:latin typeface="+mn-ea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2660" y="3445440"/>
            <a:ext cx="8353003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CD"/>
                </a:solidFill>
                <a:latin typeface="+mn-ea"/>
              </a:rPr>
              <a:t>CREATE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 </a:t>
            </a:r>
            <a:r>
              <a:rPr lang="en-US" altLang="ko-KR" sz="2800" dirty="0">
                <a:solidFill>
                  <a:srgbClr val="0000CD"/>
                </a:solidFill>
                <a:latin typeface="+mn-ea"/>
              </a:rPr>
              <a:t>TABLE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 </a:t>
            </a:r>
            <a:r>
              <a:rPr lang="en-US" altLang="ko-KR" sz="2800" dirty="0" err="1">
                <a:solidFill>
                  <a:srgbClr val="000000"/>
                </a:solidFill>
                <a:latin typeface="+mn-ea"/>
              </a:rPr>
              <a:t>table_name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(</a:t>
            </a:r>
            <a:r>
              <a:rPr lang="en-US" altLang="ko-KR" sz="2800" dirty="0">
                <a:latin typeface="+mn-ea"/>
              </a:rPr>
              <a:t/>
            </a:r>
            <a:br>
              <a:rPr lang="en-US" altLang="ko-KR" sz="2800" dirty="0"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   column1  datatype   [column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의 제약조건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]  ,</a:t>
            </a:r>
            <a:r>
              <a:rPr lang="en-US" altLang="ko-KR" sz="2800" dirty="0">
                <a:latin typeface="+mn-ea"/>
              </a:rPr>
              <a:t/>
            </a:r>
            <a:br>
              <a:rPr lang="en-US" altLang="ko-KR" sz="2800" dirty="0"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   column2  datatype   [column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의 제약조건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]  ,</a:t>
            </a:r>
            <a:r>
              <a:rPr lang="en-US" altLang="ko-KR" sz="2800" dirty="0">
                <a:latin typeface="+mn-ea"/>
              </a:rPr>
              <a:t/>
            </a:r>
            <a:br>
              <a:rPr lang="en-US" altLang="ko-KR" sz="2800" dirty="0"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   column3  datatype   [column</a:t>
            </a:r>
            <a:r>
              <a:rPr lang="ko-KR" altLang="en-US" sz="2800" dirty="0">
                <a:solidFill>
                  <a:srgbClr val="000000"/>
                </a:solidFill>
                <a:latin typeface="+mn-ea"/>
              </a:rPr>
              <a:t>의 제약조건</a:t>
            </a: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]  ,</a:t>
            </a:r>
            <a:r>
              <a:rPr lang="en-US" altLang="ko-KR" sz="2800" dirty="0">
                <a:latin typeface="+mn-ea"/>
              </a:rPr>
              <a:t/>
            </a:r>
            <a:br>
              <a:rPr lang="en-US" altLang="ko-KR" sz="2800" dirty="0"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   ....</a:t>
            </a:r>
            <a:r>
              <a:rPr lang="en-US" altLang="ko-KR" sz="2800" dirty="0">
                <a:latin typeface="+mn-ea"/>
              </a:rPr>
              <a:t/>
            </a:r>
            <a:br>
              <a:rPr lang="en-US" altLang="ko-KR" sz="2800" dirty="0">
                <a:latin typeface="+mn-ea"/>
              </a:rPr>
            </a:br>
            <a:r>
              <a:rPr lang="en-US" altLang="ko-KR" sz="2800" dirty="0">
                <a:solidFill>
                  <a:srgbClr val="000000"/>
                </a:solidFill>
                <a:latin typeface="+mn-ea"/>
              </a:rPr>
              <a:t>);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6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- </a:t>
            </a:r>
            <a:r>
              <a:rPr lang="ko-KR" altLang="en-US" dirty="0"/>
              <a:t>데이터 타입</a:t>
            </a:r>
            <a:r>
              <a:rPr lang="en-US" altLang="ko-KR" dirty="0"/>
              <a:t>(</a:t>
            </a:r>
            <a:r>
              <a:rPr lang="ko-KR" altLang="en-US" dirty="0"/>
              <a:t>문자형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1.1 </a:t>
            </a:r>
            <a:r>
              <a:rPr lang="ko-KR" altLang="en-US" sz="2000" dirty="0">
                <a:latin typeface="+mn-ea"/>
              </a:rPr>
              <a:t>데이터 타입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문자 데이터 타입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87" y="1488629"/>
            <a:ext cx="8136904" cy="46163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7296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- </a:t>
            </a:r>
            <a:r>
              <a:rPr lang="ko-KR" altLang="en-US" dirty="0"/>
              <a:t>데이터 타입</a:t>
            </a:r>
            <a:r>
              <a:rPr lang="en-US" altLang="ko-KR" dirty="0"/>
              <a:t>(</a:t>
            </a:r>
            <a:r>
              <a:rPr lang="ko-KR" altLang="en-US" dirty="0" err="1"/>
              <a:t>숫자형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1.1 </a:t>
            </a:r>
            <a:r>
              <a:rPr lang="ko-KR" altLang="en-US" sz="2000" dirty="0">
                <a:latin typeface="+mn-ea"/>
              </a:rPr>
              <a:t>데이터 타입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숫자 데이터 타입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95" y="1218740"/>
            <a:ext cx="6768752" cy="5278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118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- </a:t>
            </a:r>
            <a:r>
              <a:rPr lang="ko-KR" altLang="en-US" dirty="0"/>
              <a:t>데이터 타입</a:t>
            </a:r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29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1.1 </a:t>
            </a:r>
            <a:r>
              <a:rPr lang="ko-KR" altLang="en-US" sz="2000" dirty="0">
                <a:latin typeface="+mn-ea"/>
              </a:rPr>
              <a:t>데이터 타입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날짜와 시간 데이터 타입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4" y="1558629"/>
            <a:ext cx="9427686" cy="4464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601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데이터베이스와 특징</a:t>
            </a:r>
          </a:p>
        </p:txBody>
      </p:sp>
    </p:spTree>
    <p:extLst>
      <p:ext uri="{BB962C8B-B14F-4D97-AF65-F5344CB8AC3E}">
        <p14:creationId xmlns:p14="http://schemas.microsoft.com/office/powerpoint/2010/main" val="242072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- </a:t>
            </a:r>
            <a:r>
              <a:rPr lang="ko-KR" altLang="en-US" dirty="0"/>
              <a:t>데이터 타입</a:t>
            </a:r>
            <a:r>
              <a:rPr lang="en-US" altLang="ko-KR" dirty="0"/>
              <a:t>(</a:t>
            </a:r>
            <a:r>
              <a:rPr lang="ko-KR" altLang="en-US" dirty="0"/>
              <a:t>이진데이터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30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1.1 </a:t>
            </a:r>
            <a:r>
              <a:rPr lang="ko-KR" altLang="en-US" sz="2000" dirty="0">
                <a:latin typeface="+mn-ea"/>
              </a:rPr>
              <a:t>데이터 타입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이진 데이터 타입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5" y="1673176"/>
            <a:ext cx="9267195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627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31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1.2 </a:t>
            </a:r>
            <a:r>
              <a:rPr lang="ko-KR" altLang="en-US" sz="2000" dirty="0">
                <a:latin typeface="+mn-ea"/>
              </a:rPr>
              <a:t>테이블 생성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CREATE  TABLE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( </a:t>
            </a:r>
          </a:p>
          <a:p>
            <a:r>
              <a:rPr lang="en-US" altLang="ko-KR" dirty="0">
                <a:latin typeface="+mn-ea"/>
              </a:rPr>
              <a:t>                                          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1&gt;  &lt;</a:t>
            </a:r>
            <a:r>
              <a:rPr lang="ko-KR" altLang="en-US" dirty="0" err="1">
                <a:latin typeface="+mn-ea"/>
              </a:rPr>
              <a:t>데이터형</a:t>
            </a:r>
            <a:r>
              <a:rPr lang="en-US" altLang="ko-KR" dirty="0">
                <a:latin typeface="+mn-ea"/>
              </a:rPr>
              <a:t>&gt;  &lt;</a:t>
            </a:r>
            <a:r>
              <a:rPr lang="ko-KR" altLang="en-US" dirty="0">
                <a:latin typeface="+mn-ea"/>
              </a:rPr>
              <a:t>이 열의 제약</a:t>
            </a:r>
            <a:r>
              <a:rPr lang="en-US" altLang="ko-KR" dirty="0">
                <a:latin typeface="+mn-ea"/>
              </a:rPr>
              <a:t>&gt;,     </a:t>
            </a:r>
          </a:p>
          <a:p>
            <a:r>
              <a:rPr lang="en-US" altLang="ko-KR" dirty="0">
                <a:latin typeface="+mn-ea"/>
              </a:rPr>
              <a:t>                                          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2&gt;  &lt;</a:t>
            </a:r>
            <a:r>
              <a:rPr lang="ko-KR" altLang="en-US" dirty="0" err="1">
                <a:latin typeface="+mn-ea"/>
              </a:rPr>
              <a:t>데이터형</a:t>
            </a:r>
            <a:r>
              <a:rPr lang="en-US" altLang="ko-KR" dirty="0">
                <a:latin typeface="+mn-ea"/>
              </a:rPr>
              <a:t>&gt; &lt;</a:t>
            </a:r>
            <a:r>
              <a:rPr lang="ko-KR" altLang="en-US" dirty="0">
                <a:latin typeface="+mn-ea"/>
              </a:rPr>
              <a:t>이 열의 제약</a:t>
            </a:r>
            <a:r>
              <a:rPr lang="en-US" altLang="ko-KR" dirty="0">
                <a:latin typeface="+mn-ea"/>
              </a:rPr>
              <a:t>&gt;,   </a:t>
            </a:r>
          </a:p>
          <a:p>
            <a:r>
              <a:rPr lang="en-US" altLang="ko-KR" dirty="0">
                <a:latin typeface="+mn-ea"/>
              </a:rPr>
              <a:t>                                            ….</a:t>
            </a:r>
          </a:p>
          <a:p>
            <a:r>
              <a:rPr lang="en-US" altLang="ko-KR" dirty="0">
                <a:latin typeface="+mn-ea"/>
              </a:rPr>
              <a:t>                                            &lt;</a:t>
            </a:r>
            <a:r>
              <a:rPr lang="ko-KR" altLang="en-US" dirty="0">
                <a:latin typeface="+mn-ea"/>
              </a:rPr>
              <a:t>이 테이블의 제약</a:t>
            </a:r>
            <a:r>
              <a:rPr lang="en-US" altLang="ko-KR" dirty="0">
                <a:latin typeface="+mn-ea"/>
              </a:rPr>
              <a:t>1&gt;,  &lt;</a:t>
            </a:r>
            <a:r>
              <a:rPr lang="ko-KR" altLang="en-US" dirty="0">
                <a:latin typeface="+mn-ea"/>
              </a:rPr>
              <a:t>이 테이블의 제약</a:t>
            </a:r>
            <a:r>
              <a:rPr lang="en-US" altLang="ko-KR" dirty="0">
                <a:latin typeface="+mn-ea"/>
              </a:rPr>
              <a:t>2&gt;, …..  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37658" y="4583107"/>
            <a:ext cx="63683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MariaDB </a:t>
            </a:r>
            <a:r>
              <a:rPr lang="ko-KR" altLang="en-US" sz="2000" dirty="0"/>
              <a:t>&gt;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db01;</a:t>
            </a:r>
          </a:p>
          <a:p>
            <a:r>
              <a:rPr lang="ko-KR" altLang="en-US" sz="2000" dirty="0" err="1"/>
              <a:t>Database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changed</a:t>
            </a:r>
            <a:endParaRPr lang="ko-KR" altLang="en-US" sz="2000" dirty="0"/>
          </a:p>
          <a:p>
            <a:r>
              <a:rPr lang="en-US" altLang="ko-KR" sz="2000" dirty="0"/>
              <a:t>MariaDB </a:t>
            </a:r>
            <a:r>
              <a:rPr lang="ko-KR" altLang="en-US" sz="2000" dirty="0"/>
              <a:t>&gt;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create table tb01 (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int(5) not null,</a:t>
            </a:r>
          </a:p>
          <a:p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-&gt;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(10)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-&gt;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);</a:t>
            </a:r>
          </a:p>
          <a:p>
            <a:r>
              <a:rPr lang="ko-KR" altLang="en-US" sz="2000" dirty="0" err="1"/>
              <a:t>Query</a:t>
            </a:r>
            <a:r>
              <a:rPr lang="ko-KR" altLang="en-US" sz="2000" dirty="0"/>
              <a:t> OK, 0 </a:t>
            </a:r>
            <a:r>
              <a:rPr lang="ko-KR" altLang="en-US" sz="2000" dirty="0" err="1"/>
              <a:t>rows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affected</a:t>
            </a:r>
            <a:r>
              <a:rPr lang="ko-KR" altLang="en-US" sz="2000" dirty="0"/>
              <a:t> (0.06 </a:t>
            </a:r>
            <a:r>
              <a:rPr lang="ko-KR" altLang="en-US" sz="2000" dirty="0" err="1"/>
              <a:t>sec</a:t>
            </a:r>
            <a:r>
              <a:rPr lang="ko-KR" altLang="en-US" sz="2000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46095" y="2666938"/>
            <a:ext cx="5234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MariaDB</a:t>
            </a:r>
            <a:r>
              <a:rPr lang="ko-KR" altLang="en-US" sz="2000" dirty="0"/>
              <a:t>&gt;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db01;</a:t>
            </a:r>
          </a:p>
          <a:p>
            <a:r>
              <a:rPr lang="ko-KR" altLang="en-US" sz="2000" dirty="0" err="1"/>
              <a:t>Database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changed</a:t>
            </a:r>
            <a:endParaRPr lang="ko-KR" altLang="en-US" sz="2000" dirty="0"/>
          </a:p>
          <a:p>
            <a:r>
              <a:rPr lang="en-US" altLang="ko-KR" sz="2000" dirty="0"/>
              <a:t>MariaDB</a:t>
            </a:r>
            <a:r>
              <a:rPr lang="ko-KR" altLang="en-US" sz="2000" dirty="0"/>
              <a:t> &gt;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table tb01 ( </a:t>
            </a:r>
            <a:r>
              <a:rPr lang="en-US" altLang="ko-K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ko-KR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int(5),</a:t>
            </a:r>
          </a:p>
          <a:p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-&gt;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(10) );</a:t>
            </a:r>
          </a:p>
          <a:p>
            <a:r>
              <a:rPr lang="ko-KR" altLang="en-US" sz="2000" dirty="0" err="1"/>
              <a:t>Query</a:t>
            </a:r>
            <a:r>
              <a:rPr lang="ko-KR" altLang="en-US" sz="2000" dirty="0"/>
              <a:t> OK, 0 </a:t>
            </a:r>
            <a:r>
              <a:rPr lang="ko-KR" altLang="en-US" sz="2000" dirty="0" err="1"/>
              <a:t>rows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affected</a:t>
            </a:r>
            <a:r>
              <a:rPr lang="ko-KR" altLang="en-US" sz="2000" dirty="0"/>
              <a:t> (0.06 </a:t>
            </a:r>
            <a:r>
              <a:rPr lang="ko-KR" altLang="en-US" sz="2000" dirty="0" err="1"/>
              <a:t>sec</a:t>
            </a:r>
            <a:r>
              <a:rPr lang="ko-KR" altLang="en-US" sz="2000" dirty="0"/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44832"/>
              </p:ext>
            </p:extLst>
          </p:nvPr>
        </p:nvGraphicFramePr>
        <p:xfrm>
          <a:off x="187439" y="2789069"/>
          <a:ext cx="2801466" cy="2093976"/>
        </p:xfrm>
        <a:graphic>
          <a:graphicData uri="http://schemas.openxmlformats.org/drawingml/2006/table">
            <a:tbl>
              <a:tblPr/>
              <a:tblGrid>
                <a:gridCol w="1400733">
                  <a:extLst>
                    <a:ext uri="{9D8B030D-6E8A-4147-A177-3AD203B41FA5}">
                      <a16:colId xmlns="" xmlns:a16="http://schemas.microsoft.com/office/drawing/2014/main" val="3200232305"/>
                    </a:ext>
                  </a:extLst>
                </a:gridCol>
                <a:gridCol w="1400733">
                  <a:extLst>
                    <a:ext uri="{9D8B030D-6E8A-4147-A177-3AD203B41FA5}">
                      <a16:colId xmlns="" xmlns:a16="http://schemas.microsoft.com/office/drawing/2014/main" val="483251073"/>
                    </a:ext>
                  </a:extLst>
                </a:gridCol>
              </a:tblGrid>
              <a:tr h="488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F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1471850"/>
                  </a:ext>
                </a:extLst>
              </a:tr>
              <a:tr h="488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4331548"/>
                  </a:ext>
                </a:extLst>
              </a:tr>
              <a:tr h="488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김길동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6511214"/>
                  </a:ext>
                </a:extLst>
              </a:tr>
              <a:tr h="488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이길동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989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454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후</a:t>
            </a:r>
            <a:r>
              <a:rPr lang="en-US" altLang="ko-KR" dirty="0"/>
              <a:t> </a:t>
            </a:r>
            <a:r>
              <a:rPr lang="ko-KR" altLang="en-US" dirty="0"/>
              <a:t>테이블 목록 확인 </a:t>
            </a:r>
            <a:r>
              <a:rPr lang="en-US" altLang="ko-KR" dirty="0"/>
              <a:t>– show tables;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존재하는 테이블 목록 보기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Maria DB[</a:t>
            </a:r>
            <a:r>
              <a:rPr lang="en-US" altLang="ko-KR" sz="2400" b="1" dirty="0">
                <a:latin typeface="+mn-ea"/>
              </a:rPr>
              <a:t>db01</a:t>
            </a:r>
            <a:r>
              <a:rPr lang="en-US" altLang="ko-KR" sz="2400" dirty="0">
                <a:latin typeface="+mn-ea"/>
              </a:rPr>
              <a:t>]&gt; show  tables;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46" y="1886839"/>
            <a:ext cx="4773477" cy="28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- 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1.3 </a:t>
            </a:r>
            <a:r>
              <a:rPr lang="ko-KR" altLang="en-US" sz="2000" dirty="0">
                <a:latin typeface="+mn-ea"/>
              </a:rPr>
              <a:t>테이블 작성 시 제약조건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CREATE   TABLE 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( </a:t>
            </a:r>
          </a:p>
          <a:p>
            <a:r>
              <a:rPr lang="en-US" altLang="ko-KR" dirty="0">
                <a:latin typeface="+mn-ea"/>
              </a:rPr>
              <a:t>                                          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1&gt;   &lt;</a:t>
            </a:r>
            <a:r>
              <a:rPr lang="ko-KR" altLang="en-US" dirty="0" err="1">
                <a:latin typeface="+mn-ea"/>
              </a:rPr>
              <a:t>데이터형</a:t>
            </a:r>
            <a:r>
              <a:rPr lang="en-US" altLang="ko-KR" dirty="0">
                <a:latin typeface="+mn-ea"/>
              </a:rPr>
              <a:t>&gt;  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 열의 제약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&gt;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,     </a:t>
            </a:r>
          </a:p>
          <a:p>
            <a:r>
              <a:rPr lang="en-US" altLang="ko-KR" dirty="0">
                <a:latin typeface="+mn-ea"/>
              </a:rPr>
              <a:t>                                          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2&gt;   &lt;</a:t>
            </a:r>
            <a:r>
              <a:rPr lang="ko-KR" altLang="en-US" dirty="0" err="1">
                <a:latin typeface="+mn-ea"/>
              </a:rPr>
              <a:t>데이터형</a:t>
            </a:r>
            <a:r>
              <a:rPr lang="en-US" altLang="ko-KR" dirty="0">
                <a:latin typeface="+mn-ea"/>
              </a:rPr>
              <a:t>&gt;  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 열의 제약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&gt;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,   </a:t>
            </a: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                                           ….</a:t>
            </a: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                        &lt;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 테이블의 제약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1&gt;,  &lt;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 테이블의 제약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2&gt;, …..  );</a:t>
            </a:r>
          </a:p>
          <a:p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제약 조건</a:t>
            </a:r>
            <a:r>
              <a:rPr lang="en-US" altLang="ko-KR" dirty="0">
                <a:latin typeface="+mn-ea"/>
              </a:rPr>
              <a:t>(constraint)</a:t>
            </a:r>
            <a:r>
              <a:rPr lang="ko-KR" altLang="en-US" dirty="0">
                <a:latin typeface="+mn-ea"/>
              </a:rPr>
              <a:t>이란 데이터의 무결성을 지키기 위해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입력 받을 때 실행되는 </a:t>
            </a:r>
            <a:r>
              <a:rPr lang="ko-KR" altLang="en-US" b="1" dirty="0">
                <a:latin typeface="+mn-ea"/>
              </a:rPr>
              <a:t>검사 규칙</a:t>
            </a:r>
            <a:r>
              <a:rPr lang="ko-KR" altLang="en-US" dirty="0">
                <a:latin typeface="+mn-ea"/>
              </a:rPr>
              <a:t>을 의미한다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이러한 제약 조건은 </a:t>
            </a:r>
            <a:r>
              <a:rPr lang="en-US" altLang="ko-KR" dirty="0">
                <a:latin typeface="+mn-ea"/>
              </a:rPr>
              <a:t>CREATE </a:t>
            </a:r>
            <a:r>
              <a:rPr lang="ko-KR" altLang="en-US" dirty="0">
                <a:latin typeface="+mn-ea"/>
              </a:rPr>
              <a:t>문으로 테이블을 생성할 때나 </a:t>
            </a:r>
            <a:r>
              <a:rPr lang="en-US" altLang="ko-KR" dirty="0">
                <a:latin typeface="+mn-ea"/>
              </a:rPr>
              <a:t>ALTER </a:t>
            </a:r>
            <a:r>
              <a:rPr lang="ko-KR" altLang="en-US" dirty="0">
                <a:latin typeface="+mn-ea"/>
              </a:rPr>
              <a:t>문으로 필드를 추가할 때도 설정할 수도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MariaDB(MySQL)</a:t>
            </a:r>
            <a:r>
              <a:rPr lang="ko-KR" altLang="en-US" dirty="0">
                <a:latin typeface="+mn-ea"/>
              </a:rPr>
              <a:t>에서 사용할 수 있는 제약 조건은 다음과 같다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</a:t>
            </a:r>
            <a:r>
              <a:rPr lang="en-US" altLang="ko-KR" b="1" dirty="0">
                <a:latin typeface="+mn-ea"/>
              </a:rPr>
              <a:t>. NOT NULL</a:t>
            </a:r>
          </a:p>
          <a:p>
            <a:r>
              <a:rPr lang="en-US" altLang="ko-KR" b="1" dirty="0">
                <a:latin typeface="+mn-ea"/>
              </a:rPr>
              <a:t>2. UNIQUE</a:t>
            </a:r>
          </a:p>
          <a:p>
            <a:r>
              <a:rPr lang="en-US" altLang="ko-KR" b="1" dirty="0">
                <a:latin typeface="+mn-ea"/>
              </a:rPr>
              <a:t>3. PRIMARY KEY</a:t>
            </a:r>
          </a:p>
          <a:p>
            <a:r>
              <a:rPr lang="en-US" altLang="ko-KR" b="1" dirty="0">
                <a:latin typeface="+mn-ea"/>
              </a:rPr>
              <a:t>4. FOREIGN KEY</a:t>
            </a:r>
          </a:p>
          <a:p>
            <a:r>
              <a:rPr lang="en-US" altLang="ko-KR" b="1" dirty="0">
                <a:latin typeface="+mn-ea"/>
              </a:rPr>
              <a:t>5. DEFAULT</a:t>
            </a:r>
          </a:p>
          <a:p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185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NOT NULL 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1.4. NOT NULL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NOT NULL </a:t>
            </a:r>
            <a:r>
              <a:rPr lang="ko-KR" altLang="en-US" sz="2000" dirty="0">
                <a:latin typeface="+mn-ea"/>
              </a:rPr>
              <a:t>제약 조건을 설정하면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해당 필드는 </a:t>
            </a:r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값을 저장할 수 없다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 제약 조건이 설정된 필드는 무조건 데이터를 가지고 있어야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NOT NULL </a:t>
            </a:r>
            <a:r>
              <a:rPr lang="ko-KR" altLang="en-US" sz="2000" dirty="0">
                <a:latin typeface="+mn-ea"/>
              </a:rPr>
              <a:t>제약 조건은 </a:t>
            </a:r>
            <a:r>
              <a:rPr lang="en-US" altLang="ko-KR" sz="2000" dirty="0">
                <a:latin typeface="+mn-ea"/>
              </a:rPr>
              <a:t>CREATE </a:t>
            </a:r>
            <a:r>
              <a:rPr lang="ko-KR" altLang="en-US" sz="2000" dirty="0">
                <a:latin typeface="+mn-ea"/>
              </a:rPr>
              <a:t>문으로 테이블을 생성할 때나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나중에 </a:t>
            </a:r>
            <a:r>
              <a:rPr lang="en-US" altLang="ko-KR" sz="2000" dirty="0">
                <a:latin typeface="+mn-ea"/>
              </a:rPr>
              <a:t>ALTER </a:t>
            </a:r>
            <a:r>
              <a:rPr lang="ko-KR" altLang="en-US" sz="2000" dirty="0">
                <a:latin typeface="+mn-ea"/>
              </a:rPr>
              <a:t>문으로 추가할 수도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0310" y="3900168"/>
            <a:ext cx="540067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solidFill>
                  <a:srgbClr val="333333"/>
                </a:solidFill>
                <a:latin typeface="+mn-ea"/>
              </a:rPr>
              <a:t>문법</a:t>
            </a:r>
            <a:endParaRPr lang="en-US" altLang="ko-KR" sz="2000" b="1" dirty="0">
              <a:solidFill>
                <a:srgbClr val="333333"/>
              </a:solidFill>
              <a:latin typeface="+mn-ea"/>
            </a:endParaRPr>
          </a:p>
          <a:p>
            <a:endParaRPr lang="ko-KR" altLang="en-US" sz="2000" b="1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CREATE</a:t>
            </a:r>
            <a:r>
              <a:rPr lang="ko-KR" altLang="en-US" sz="2000" dirty="0">
                <a:latin typeface="+mn-ea"/>
              </a:rPr>
              <a:t> </a:t>
            </a:r>
            <a:r>
              <a:rPr lang="en-US" altLang="ko-KR" sz="2000" dirty="0">
                <a:latin typeface="+mn-ea"/>
              </a:rPr>
              <a:t>TABLE</a:t>
            </a:r>
            <a:r>
              <a:rPr lang="ko-KR" altLang="en-US" sz="2000" dirty="0">
                <a:latin typeface="+mn-ea"/>
              </a:rPr>
              <a:t> </a:t>
            </a:r>
            <a:r>
              <a:rPr lang="ko-KR" altLang="en-US" sz="2000" dirty="0" err="1">
                <a:latin typeface="+mn-ea"/>
              </a:rPr>
              <a:t>테이블이름</a:t>
            </a:r>
            <a:endParaRPr lang="ko-KR" altLang="en-US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(</a:t>
            </a:r>
          </a:p>
          <a:p>
            <a:r>
              <a:rPr lang="en-US" altLang="ko-KR" sz="2000" dirty="0">
                <a:latin typeface="+mn-ea"/>
              </a:rPr>
              <a:t>    </a:t>
            </a:r>
            <a:r>
              <a:rPr lang="ko-KR" altLang="en-US" sz="2000" dirty="0">
                <a:latin typeface="+mn-ea"/>
              </a:rPr>
              <a:t>필드이름 필드타입  </a:t>
            </a:r>
            <a:r>
              <a:rPr lang="en-US" altLang="ko-KR" sz="2000" b="1" dirty="0">
                <a:latin typeface="+mn-ea"/>
              </a:rPr>
              <a:t>NOT NULL,</a:t>
            </a:r>
          </a:p>
          <a:p>
            <a:r>
              <a:rPr lang="en-US" altLang="ko-KR" sz="2000" dirty="0">
                <a:latin typeface="+mn-ea"/>
              </a:rPr>
              <a:t>    ...</a:t>
            </a:r>
          </a:p>
          <a:p>
            <a:r>
              <a:rPr lang="en-US" altLang="ko-KR" sz="2000" dirty="0">
                <a:latin typeface="+mn-ea"/>
              </a:rPr>
              <a:t>)</a:t>
            </a:r>
            <a:endParaRPr lang="en-US" altLang="ko-KR" sz="2000" b="0" i="0" dirty="0">
              <a:effectLst/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17135" y="4115611"/>
            <a:ext cx="4215815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예제 </a:t>
            </a:r>
            <a:r>
              <a:rPr lang="en-US" altLang="ko-KR" sz="1600" dirty="0">
                <a:latin typeface="+mn-ea"/>
              </a:rPr>
              <a:t>&gt; 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CREATE TABLE TEST</a:t>
            </a: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ID  INT 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NOT NULL,</a:t>
            </a:r>
          </a:p>
          <a:p>
            <a:r>
              <a:rPr lang="en-US" altLang="ko-KR" sz="1600" dirty="0">
                <a:latin typeface="+mn-ea"/>
              </a:rPr>
              <a:t>    NAME  VARCHAR(</a:t>
            </a:r>
            <a:r>
              <a:rPr lang="en-US" altLang="ko-KR" sz="1600" b="1" dirty="0">
                <a:latin typeface="+mn-ea"/>
              </a:rPr>
              <a:t>30</a:t>
            </a:r>
            <a:r>
              <a:rPr lang="en-US" altLang="ko-KR" sz="1600" dirty="0">
                <a:latin typeface="+mn-ea"/>
              </a:rPr>
              <a:t>),</a:t>
            </a:r>
          </a:p>
          <a:p>
            <a:r>
              <a:rPr lang="en-US" altLang="ko-KR" sz="1600" dirty="0">
                <a:latin typeface="+mn-ea"/>
              </a:rPr>
              <a:t>    NO  INT</a:t>
            </a:r>
          </a:p>
          <a:p>
            <a:r>
              <a:rPr lang="en-US" altLang="ko-KR" sz="1600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49375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NULL</a:t>
            </a:r>
            <a:r>
              <a:rPr lang="ko-KR" altLang="en-US" dirty="0"/>
              <a:t>이란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1.4.1 NULL</a:t>
            </a:r>
            <a:r>
              <a:rPr lang="ko-KR" altLang="en-US" sz="2000" dirty="0">
                <a:latin typeface="+mn-ea"/>
              </a:rPr>
              <a:t>이란</a:t>
            </a:r>
            <a:endParaRPr lang="en-US" altLang="ko-KR" sz="20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또는 </a:t>
            </a:r>
            <a:r>
              <a:rPr lang="en-US" altLang="ko-KR" sz="2000" dirty="0">
                <a:latin typeface="+mn-ea"/>
              </a:rPr>
              <a:t>NULL</a:t>
            </a:r>
            <a:r>
              <a:rPr lang="ko-KR" altLang="en-US" sz="2000" dirty="0">
                <a:latin typeface="+mn-ea"/>
              </a:rPr>
              <a:t>은 구조적 질의 언어 </a:t>
            </a:r>
            <a:r>
              <a:rPr lang="en-US" altLang="ko-KR" sz="2000" dirty="0">
                <a:latin typeface="+mn-ea"/>
              </a:rPr>
              <a:t>(SQL)</a:t>
            </a:r>
            <a:r>
              <a:rPr lang="ko-KR" altLang="en-US" sz="2000" dirty="0">
                <a:latin typeface="+mn-ea"/>
              </a:rPr>
              <a:t>에서 데이터베이스 내의 데이터 값이 존재하지 않는다는 것을 지시하는데 사용되는 특별한 </a:t>
            </a:r>
            <a:r>
              <a:rPr lang="ko-KR" altLang="en-US" sz="2000" dirty="0" err="1">
                <a:latin typeface="+mn-ea"/>
              </a:rPr>
              <a:t>표시어이다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데이터베이스 관계 모델의 창시자인 </a:t>
            </a:r>
            <a:r>
              <a:rPr lang="en-US" altLang="ko-KR" sz="2000" dirty="0">
                <a:latin typeface="+mn-ea"/>
              </a:rPr>
              <a:t>E. F. </a:t>
            </a:r>
            <a:r>
              <a:rPr lang="ko-KR" altLang="en-US" sz="2000" dirty="0" err="1">
                <a:latin typeface="+mn-ea"/>
              </a:rPr>
              <a:t>콧</a:t>
            </a:r>
            <a:r>
              <a:rPr lang="en-US" altLang="ko-KR" sz="2000" dirty="0">
                <a:latin typeface="+mn-ea"/>
              </a:rPr>
              <a:t>(E. F. </a:t>
            </a:r>
            <a:r>
              <a:rPr lang="en-US" altLang="ko-KR" sz="2000" dirty="0" err="1">
                <a:latin typeface="+mn-ea"/>
              </a:rPr>
              <a:t>Codd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 만들어진 개념으로</a:t>
            </a:r>
            <a:r>
              <a:rPr lang="en-US" altLang="ko-KR" sz="2000" dirty="0">
                <a:latin typeface="+mn-ea"/>
              </a:rPr>
              <a:t>, SQL NULL</a:t>
            </a:r>
            <a:r>
              <a:rPr lang="ko-KR" altLang="en-US" sz="2000" dirty="0">
                <a:latin typeface="+mn-ea"/>
              </a:rPr>
              <a:t>은 모든 </a:t>
            </a:r>
            <a:r>
              <a:rPr lang="en-US" altLang="ko-KR" sz="2000" dirty="0">
                <a:latin typeface="+mn-ea"/>
              </a:rPr>
              <a:t>true RDBMS</a:t>
            </a:r>
            <a:r>
              <a:rPr lang="ko-KR" altLang="en-US" sz="2000" dirty="0">
                <a:latin typeface="+mn-ea"/>
              </a:rPr>
              <a:t>가 빠진 정보와 적용할 수 없는 정보를 지원해야 한다는 요구사항을 충족시키는 역할을 한다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콧은</a:t>
            </a:r>
            <a:r>
              <a:rPr lang="ko-KR" altLang="en-US" sz="2000" dirty="0">
                <a:latin typeface="+mn-ea"/>
              </a:rPr>
              <a:t> 또한 데이터베이스 이론에서 </a:t>
            </a:r>
            <a:r>
              <a:rPr lang="en-US" altLang="ko-KR" sz="2000" dirty="0">
                <a:latin typeface="+mn-ea"/>
              </a:rPr>
              <a:t>Null</a:t>
            </a:r>
            <a:r>
              <a:rPr lang="ko-KR" altLang="en-US" sz="2000" dirty="0">
                <a:latin typeface="+mn-ea"/>
              </a:rPr>
              <a:t>을 표현하기 위해 그리스어의 오메가의 소문자</a:t>
            </a:r>
            <a:r>
              <a:rPr lang="en-US" altLang="ko-KR" sz="2000" dirty="0">
                <a:latin typeface="+mn-ea"/>
              </a:rPr>
              <a:t>(ω)</a:t>
            </a:r>
            <a:r>
              <a:rPr lang="ko-KR" altLang="en-US" sz="2000" dirty="0">
                <a:latin typeface="+mn-ea"/>
              </a:rPr>
              <a:t>를 이용할 것을 도입했다</a:t>
            </a:r>
            <a:r>
              <a:rPr lang="en-US" altLang="ko-KR" sz="2000" dirty="0">
                <a:latin typeface="+mn-ea"/>
              </a:rPr>
              <a:t>. NULL</a:t>
            </a:r>
            <a:r>
              <a:rPr lang="ko-KR" altLang="en-US" sz="2000" dirty="0">
                <a:latin typeface="+mn-ea"/>
              </a:rPr>
              <a:t>은 또한 </a:t>
            </a:r>
            <a:r>
              <a:rPr lang="en-US" altLang="ko-KR" sz="2000" dirty="0">
                <a:latin typeface="+mn-ea"/>
              </a:rPr>
              <a:t>SQL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특수 표시를 구분하기 위해 사용되는 키워드이다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은 어떠한 연산을 해도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NULL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이 된다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558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UNIQUE 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1.5. UNIQUE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UNIQUE </a:t>
            </a:r>
            <a:r>
              <a:rPr lang="ko-KR" altLang="en-US" sz="2000" dirty="0">
                <a:latin typeface="+mn-ea"/>
              </a:rPr>
              <a:t>제약 조건을 설정하면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해당 필드는 서로 다른 값을 가져야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 제약 조건이 설정된 필드는 중복된 값을 저장할 수 없다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en-US" altLang="ko-KR" sz="2000" dirty="0">
                <a:latin typeface="+mn-ea"/>
              </a:rPr>
              <a:t>UNIQUE </a:t>
            </a:r>
            <a:r>
              <a:rPr lang="ko-KR" altLang="en-US" sz="2000" dirty="0">
                <a:latin typeface="+mn-ea"/>
              </a:rPr>
              <a:t>제약 조건은 </a:t>
            </a:r>
            <a:r>
              <a:rPr lang="en-US" altLang="ko-KR" sz="2000" dirty="0">
                <a:latin typeface="+mn-ea"/>
              </a:rPr>
              <a:t>CREATE </a:t>
            </a:r>
            <a:r>
              <a:rPr lang="ko-KR" altLang="en-US" sz="2000" dirty="0">
                <a:latin typeface="+mn-ea"/>
              </a:rPr>
              <a:t>문으로 테이블을 생성할 때나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나중에 </a:t>
            </a:r>
            <a:r>
              <a:rPr lang="en-US" altLang="ko-KR" sz="2000" dirty="0">
                <a:latin typeface="+mn-ea"/>
              </a:rPr>
              <a:t>ALTER </a:t>
            </a:r>
            <a:r>
              <a:rPr lang="ko-KR" altLang="en-US" sz="2000" dirty="0">
                <a:latin typeface="+mn-ea"/>
              </a:rPr>
              <a:t>문으로 추가할 수도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2910" y="3042191"/>
            <a:ext cx="85916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33333"/>
                </a:solidFill>
                <a:latin typeface="+mn-ea"/>
              </a:rPr>
              <a:t>문법</a:t>
            </a:r>
            <a:endParaRPr lang="en-US" altLang="ko-KR" sz="1600" b="1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1. CREATE TABLE </a:t>
            </a:r>
            <a:r>
              <a:rPr lang="ko-KR" altLang="en-US" sz="1600" dirty="0" err="1">
                <a:latin typeface="+mn-ea"/>
              </a:rPr>
              <a:t>테이블이름</a:t>
            </a:r>
            <a:endParaRPr lang="ko-KR" altLang="en-US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</a:t>
            </a:r>
            <a:r>
              <a:rPr lang="ko-KR" altLang="en-US" sz="1600" dirty="0" err="1">
                <a:latin typeface="+mn-ea"/>
              </a:rPr>
              <a:t>필드명</a:t>
            </a:r>
            <a:r>
              <a:rPr lang="ko-KR" altLang="en-US" sz="1600" dirty="0">
                <a:latin typeface="+mn-ea"/>
              </a:rPr>
              <a:t>   필드타입  </a:t>
            </a:r>
            <a:r>
              <a:rPr lang="en-US" altLang="ko-KR" sz="1600" b="1" dirty="0">
                <a:latin typeface="+mn-ea"/>
              </a:rPr>
              <a:t>UNIQUE</a:t>
            </a:r>
            <a:r>
              <a:rPr lang="en-US" altLang="ko-KR" sz="1600" dirty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    ...</a:t>
            </a:r>
          </a:p>
          <a:p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2. CREATE TABLE </a:t>
            </a:r>
            <a:r>
              <a:rPr lang="ko-KR" altLang="en-US" sz="1600" dirty="0" err="1">
                <a:latin typeface="+mn-ea"/>
              </a:rPr>
              <a:t>테이블이름</a:t>
            </a:r>
            <a:endParaRPr lang="ko-KR" altLang="en-US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</a:t>
            </a:r>
            <a:r>
              <a:rPr lang="ko-KR" altLang="en-US" sz="1600" dirty="0">
                <a:latin typeface="+mn-ea"/>
              </a:rPr>
              <a:t>필드이름  필드타입</a:t>
            </a:r>
            <a:r>
              <a:rPr lang="en-US" altLang="ko-KR" sz="1600" dirty="0">
                <a:latin typeface="+mn-ea"/>
              </a:rPr>
              <a:t>,</a:t>
            </a:r>
          </a:p>
          <a:p>
            <a:r>
              <a:rPr lang="en-US" altLang="ko-KR" sz="1600" dirty="0">
                <a:latin typeface="+mn-ea"/>
              </a:rPr>
              <a:t>    ...,</a:t>
            </a:r>
          </a:p>
          <a:p>
            <a:r>
              <a:rPr lang="en-US" altLang="ko-KR" sz="1600" dirty="0">
                <a:latin typeface="+mn-ea"/>
              </a:rPr>
              <a:t>    [CONSTRAINT</a:t>
            </a:r>
            <a:r>
              <a:rPr lang="ko-KR" altLang="en-US" sz="1600" dirty="0">
                <a:latin typeface="+mn-ea"/>
              </a:rPr>
              <a:t> 제약조건이름</a:t>
            </a:r>
            <a:r>
              <a:rPr lang="en-US" altLang="ko-KR" sz="1600" dirty="0">
                <a:latin typeface="+mn-ea"/>
              </a:rPr>
              <a:t>]  </a:t>
            </a:r>
            <a:r>
              <a:rPr lang="en-US" altLang="ko-KR" sz="1600" b="1" dirty="0">
                <a:latin typeface="+mn-ea"/>
              </a:rPr>
              <a:t>UNIQUE(</a:t>
            </a:r>
            <a:r>
              <a:rPr lang="ko-KR" altLang="en-US" sz="1600" b="1" dirty="0" err="1">
                <a:latin typeface="+mn-ea"/>
              </a:rPr>
              <a:t>필드이름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17135" y="3334579"/>
            <a:ext cx="4215815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예제 </a:t>
            </a:r>
            <a:r>
              <a:rPr lang="en-US" altLang="ko-KR" dirty="0">
                <a:latin typeface="+mn-ea"/>
              </a:rPr>
              <a:t>&gt; 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CREATE TABLE TEST </a:t>
            </a:r>
          </a:p>
          <a:p>
            <a:r>
              <a:rPr lang="en-US" altLang="ko-KR" dirty="0">
                <a:latin typeface="+mn-ea"/>
              </a:rPr>
              <a:t>(	</a:t>
            </a:r>
          </a:p>
          <a:p>
            <a:r>
              <a:rPr lang="en-US" altLang="ko-KR" dirty="0">
                <a:latin typeface="+mn-ea"/>
              </a:rPr>
              <a:t>    ID INT(5)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UNIQUE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en-US" altLang="ko-KR" dirty="0">
                <a:latin typeface="+mn-ea"/>
              </a:rPr>
              <a:t>    NAME   VARCHAR(</a:t>
            </a:r>
            <a:r>
              <a:rPr lang="en-US" altLang="ko-KR" b="1" dirty="0">
                <a:latin typeface="+mn-ea"/>
              </a:rPr>
              <a:t>30</a:t>
            </a:r>
            <a:r>
              <a:rPr lang="en-US" altLang="ko-KR" dirty="0">
                <a:latin typeface="+mn-ea"/>
              </a:rPr>
              <a:t>),</a:t>
            </a:r>
          </a:p>
          <a:p>
            <a:r>
              <a:rPr lang="en-US" altLang="ko-KR" dirty="0">
                <a:latin typeface="+mn-ea"/>
              </a:rPr>
              <a:t>    NO   INT</a:t>
            </a:r>
          </a:p>
          <a:p>
            <a:r>
              <a:rPr lang="en-US" altLang="ko-KR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36537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Primary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1.6. PRIMARY KEY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PRIMARY KEY </a:t>
            </a:r>
            <a:r>
              <a:rPr lang="ko-KR" altLang="en-US" sz="2000" dirty="0">
                <a:latin typeface="+mn-ea"/>
              </a:rPr>
              <a:t>제약 조건을 설정하면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해당 필드는 </a:t>
            </a:r>
            <a:r>
              <a:rPr lang="en-US" altLang="ko-KR" sz="2000" b="1" dirty="0">
                <a:latin typeface="+mn-ea"/>
              </a:rPr>
              <a:t>NOT NULL</a:t>
            </a:r>
            <a:r>
              <a:rPr lang="ko-KR" altLang="en-US" sz="2000" b="1" dirty="0">
                <a:latin typeface="+mn-ea"/>
              </a:rPr>
              <a:t>과 </a:t>
            </a:r>
            <a:r>
              <a:rPr lang="en-US" altLang="ko-KR" sz="2000" b="1" dirty="0">
                <a:latin typeface="+mn-ea"/>
              </a:rPr>
              <a:t>UNIQUE </a:t>
            </a:r>
            <a:r>
              <a:rPr lang="ko-KR" altLang="en-US" sz="2000" dirty="0">
                <a:latin typeface="+mn-ea"/>
              </a:rPr>
              <a:t>제약 조건의 특징을 모두 가진다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따라서 이 제약 조건이 설정된 필드는 </a:t>
            </a:r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값을 가질 수 없으며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또한 중복된 값을 가져서도 </a:t>
            </a:r>
            <a:r>
              <a:rPr lang="ko-KR" altLang="en-US" sz="2000" dirty="0" err="1">
                <a:latin typeface="+mn-ea"/>
              </a:rPr>
              <a:t>안된다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r>
              <a:rPr lang="ko-KR" altLang="en-US" sz="2000" dirty="0">
                <a:latin typeface="+mn-ea"/>
              </a:rPr>
              <a:t>이러한 </a:t>
            </a:r>
            <a:r>
              <a:rPr lang="en-US" altLang="ko-KR" sz="2000" dirty="0">
                <a:latin typeface="+mn-ea"/>
              </a:rPr>
              <a:t>PRIMARY KEY </a:t>
            </a:r>
            <a:r>
              <a:rPr lang="ko-KR" altLang="en-US" sz="2000" dirty="0">
                <a:latin typeface="+mn-ea"/>
              </a:rPr>
              <a:t>제약 조건을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기본 키</a:t>
            </a:r>
            <a:r>
              <a:rPr lang="ko-KR" altLang="en-US" sz="2000" dirty="0">
                <a:latin typeface="+mn-ea"/>
              </a:rPr>
              <a:t>라고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</a:p>
          <a:p>
            <a:r>
              <a:rPr lang="en-US" altLang="ko-KR" sz="2000" dirty="0">
                <a:latin typeface="+mn-ea"/>
              </a:rPr>
              <a:t>UNIQUE</a:t>
            </a:r>
            <a:r>
              <a:rPr lang="ko-KR" altLang="en-US" sz="2000" dirty="0">
                <a:latin typeface="+mn-ea"/>
              </a:rPr>
              <a:t>는 한 테이블의 여러 필드에 설정할 수 있지만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PRIMARY KEY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는 테이블당 오직 하나만 설정</a:t>
            </a:r>
            <a:r>
              <a:rPr lang="ko-KR" altLang="en-US" sz="2000" dirty="0">
                <a:latin typeface="+mn-ea"/>
              </a:rPr>
              <a:t>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이러한 </a:t>
            </a:r>
            <a:r>
              <a:rPr lang="en-US" altLang="ko-KR" sz="2000" dirty="0">
                <a:latin typeface="+mn-ea"/>
              </a:rPr>
              <a:t>PRIMARY KEY </a:t>
            </a:r>
            <a:r>
              <a:rPr lang="ko-KR" altLang="en-US" sz="2000" dirty="0">
                <a:latin typeface="+mn-ea"/>
              </a:rPr>
              <a:t>제약 조건은 테이블의 데이터를 쉽고 빠르게 찾도록 도와주는 역할을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0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Primary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1.6. PRIMARY KEY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3187" y="2105267"/>
            <a:ext cx="90730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+mn-ea"/>
              </a:rPr>
              <a:t>문법</a:t>
            </a:r>
            <a:endParaRPr lang="en-US" altLang="ko-KR" b="1" dirty="0">
              <a:solidFill>
                <a:srgbClr val="333333"/>
              </a:solidFill>
              <a:latin typeface="+mn-ea"/>
            </a:endParaRPr>
          </a:p>
          <a:p>
            <a:endParaRPr lang="ko-KR" altLang="en-US" b="1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575757"/>
                </a:solidFill>
                <a:latin typeface="+mn-ea"/>
              </a:rPr>
              <a:t>1</a:t>
            </a:r>
            <a:r>
              <a:rPr lang="en-US" altLang="ko-KR" dirty="0">
                <a:latin typeface="+mn-ea"/>
              </a:rPr>
              <a:t>. CREATE TABLE </a:t>
            </a:r>
            <a:r>
              <a:rPr lang="ko-KR" altLang="en-US" dirty="0" err="1">
                <a:latin typeface="+mn-ea"/>
              </a:rPr>
              <a:t>테이블이름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</a:t>
            </a:r>
          </a:p>
          <a:p>
            <a:r>
              <a:rPr lang="en-US" altLang="ko-KR" dirty="0">
                <a:latin typeface="+mn-ea"/>
              </a:rPr>
              <a:t>    </a:t>
            </a:r>
            <a:r>
              <a:rPr lang="ko-KR" altLang="en-US" dirty="0">
                <a:latin typeface="+mn-ea"/>
              </a:rPr>
              <a:t>필드이름  필드타입 </a:t>
            </a:r>
            <a:r>
              <a:rPr lang="en-US" altLang="ko-KR" b="1" dirty="0">
                <a:latin typeface="+mn-ea"/>
              </a:rPr>
              <a:t>PRIMARY KEY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en-US" altLang="ko-KR" dirty="0">
                <a:latin typeface="+mn-ea"/>
              </a:rPr>
              <a:t>    ...</a:t>
            </a:r>
          </a:p>
          <a:p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2. CREATE TABLE </a:t>
            </a:r>
            <a:r>
              <a:rPr lang="ko-KR" altLang="en-US" dirty="0" err="1">
                <a:latin typeface="+mn-ea"/>
              </a:rPr>
              <a:t>테이블이름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</a:t>
            </a:r>
          </a:p>
          <a:p>
            <a:r>
              <a:rPr lang="en-US" altLang="ko-KR" dirty="0">
                <a:latin typeface="+mn-ea"/>
              </a:rPr>
              <a:t>    </a:t>
            </a:r>
            <a:r>
              <a:rPr lang="ko-KR" altLang="en-US" dirty="0" err="1">
                <a:latin typeface="+mn-ea"/>
              </a:rPr>
              <a:t>필드이름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필드타입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en-US" altLang="ko-KR" dirty="0">
                <a:latin typeface="+mn-ea"/>
              </a:rPr>
              <a:t>    ...,</a:t>
            </a:r>
          </a:p>
          <a:p>
            <a:r>
              <a:rPr lang="en-US" altLang="ko-KR" dirty="0">
                <a:latin typeface="+mn-ea"/>
              </a:rPr>
              <a:t>    [CONSTRAINT </a:t>
            </a:r>
            <a:r>
              <a:rPr lang="ko-KR" altLang="en-US" dirty="0">
                <a:latin typeface="+mn-ea"/>
              </a:rPr>
              <a:t>제약조건이름</a:t>
            </a:r>
            <a:r>
              <a:rPr lang="en-US" altLang="ko-KR" dirty="0">
                <a:latin typeface="+mn-ea"/>
              </a:rPr>
              <a:t>]  </a:t>
            </a:r>
            <a:r>
              <a:rPr lang="en-US" altLang="ko-KR" b="1" dirty="0">
                <a:latin typeface="+mn-ea"/>
              </a:rPr>
              <a:t>PRIMARY KEY(</a:t>
            </a:r>
            <a:r>
              <a:rPr lang="ko-KR" altLang="en-US" b="1" dirty="0" err="1">
                <a:latin typeface="+mn-ea"/>
              </a:rPr>
              <a:t>필드이름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)</a:t>
            </a:r>
            <a:endParaRPr lang="en-US" altLang="ko-KR" b="0" dirty="0">
              <a:effectLst/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60380" y="2668433"/>
            <a:ext cx="4215815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예제 </a:t>
            </a:r>
            <a:r>
              <a:rPr lang="en-US" altLang="ko-KR" sz="1600" dirty="0">
                <a:latin typeface="+mn-ea"/>
              </a:rPr>
              <a:t>&gt; 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CREATE TABLE TEST </a:t>
            </a:r>
          </a:p>
          <a:p>
            <a:r>
              <a:rPr lang="en-US" altLang="ko-KR" dirty="0">
                <a:latin typeface="+mn-ea"/>
              </a:rPr>
              <a:t>(</a:t>
            </a:r>
          </a:p>
          <a:p>
            <a:r>
              <a:rPr lang="en-US" altLang="ko-KR" dirty="0">
                <a:latin typeface="+mn-ea"/>
              </a:rPr>
              <a:t>    ID  INT(5)   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PRIMARY KEY,</a:t>
            </a:r>
          </a:p>
          <a:p>
            <a:r>
              <a:rPr lang="en-US" altLang="ko-KR" dirty="0">
                <a:latin typeface="+mn-ea"/>
              </a:rPr>
              <a:t>    NAME    VARCHAR(</a:t>
            </a:r>
            <a:r>
              <a:rPr lang="en-US" altLang="ko-KR" b="1" dirty="0">
                <a:latin typeface="+mn-ea"/>
              </a:rPr>
              <a:t>30</a:t>
            </a:r>
            <a:r>
              <a:rPr lang="en-US" altLang="ko-KR" dirty="0">
                <a:latin typeface="+mn-ea"/>
              </a:rPr>
              <a:t>),</a:t>
            </a:r>
          </a:p>
          <a:p>
            <a:r>
              <a:rPr lang="en-US" altLang="ko-KR" dirty="0">
                <a:latin typeface="+mn-ea"/>
              </a:rPr>
              <a:t>    NO    INT</a:t>
            </a:r>
          </a:p>
          <a:p>
            <a:r>
              <a:rPr lang="en-US" altLang="ko-KR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02088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Foreign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1.7. FOREIGN KEY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FOREIGN KEY </a:t>
            </a:r>
            <a:r>
              <a:rPr lang="ko-KR" altLang="en-US" dirty="0">
                <a:latin typeface="+mn-ea"/>
              </a:rPr>
              <a:t>제약 조건을 설정한 필드는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외래 키</a:t>
            </a:r>
            <a:r>
              <a:rPr lang="ko-KR" altLang="en-US" dirty="0">
                <a:latin typeface="+mn-ea"/>
              </a:rPr>
              <a:t>라고 부르며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한 테이블을 다른 테이블과 연결해주는 역할을 한다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외래 키가 설정된 테이블에 레코드를 입력하면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기준이 되는 테이블의 내용을 참조해서 레코드가 입력된다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FOREIGN KEY </a:t>
            </a:r>
            <a:r>
              <a:rPr lang="ko-KR" altLang="en-US" dirty="0">
                <a:latin typeface="+mn-ea"/>
              </a:rPr>
              <a:t>제약 조건은 하나의 테이블을 다른 테이블에 의존하게 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FOREIGN KEY </a:t>
            </a:r>
            <a:r>
              <a:rPr lang="ko-KR" altLang="en-US" dirty="0">
                <a:latin typeface="+mn-ea"/>
              </a:rPr>
              <a:t>제약 조건을 설정할 때 참조되는 테이블의 필드는 반드시 </a:t>
            </a:r>
            <a:r>
              <a:rPr lang="en-US" altLang="ko-KR" dirty="0">
                <a:latin typeface="+mn-ea"/>
              </a:rPr>
              <a:t>UNIQUE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>
                <a:latin typeface="+mn-ea"/>
              </a:rPr>
              <a:t>PRIMARY KEY </a:t>
            </a:r>
            <a:r>
              <a:rPr lang="ko-KR" altLang="en-US" dirty="0">
                <a:latin typeface="+mn-ea"/>
              </a:rPr>
              <a:t>제약 조건이 설정되어 있어야 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193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데이터와 정보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데이터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컴퓨터 사용 시 </a:t>
            </a:r>
            <a:r>
              <a:rPr lang="ko-KR" altLang="en-US" b="1" dirty="0">
                <a:latin typeface="+mn-ea"/>
              </a:rPr>
              <a:t>불규칙하게 만들어지는 다양하고 많은 값들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정보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체계적이고 조직적으로 관리하고 사용되는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여러 가지 값들로 표현되는 </a:t>
            </a:r>
            <a:r>
              <a:rPr lang="ko-KR" altLang="en-US" b="1" dirty="0">
                <a:latin typeface="+mn-ea"/>
              </a:rPr>
              <a:t>데이터를 의미 있고 가치 있는 형태로 가공해 놓은 것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7881" y="2178655"/>
            <a:ext cx="8703798" cy="3855525"/>
            <a:chOff x="340887" y="2573905"/>
            <a:chExt cx="8703798" cy="3855525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900" y="2573905"/>
              <a:ext cx="2470275" cy="2565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87" y="3248980"/>
              <a:ext cx="3562350" cy="270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68502">
              <a:off x="3145164" y="4247906"/>
              <a:ext cx="531735" cy="41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35" y="3781480"/>
              <a:ext cx="3257550" cy="2647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4365">
              <a:off x="5615440" y="3414719"/>
              <a:ext cx="531735" cy="41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443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Foreign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1.7. FOREIGN KEY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1542" y="1862357"/>
            <a:ext cx="90730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+mn-ea"/>
              </a:rPr>
              <a:t>문법</a:t>
            </a:r>
            <a:endParaRPr lang="en-US" altLang="ko-KR" b="1" dirty="0">
              <a:solidFill>
                <a:srgbClr val="333333"/>
              </a:solidFill>
              <a:latin typeface="+mn-ea"/>
            </a:endParaRPr>
          </a:p>
          <a:p>
            <a:endParaRPr lang="ko-KR" altLang="en-US" b="1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CREATE TABLE </a:t>
            </a:r>
            <a:r>
              <a:rPr lang="ko-KR" altLang="en-US" dirty="0" err="1">
                <a:latin typeface="+mn-ea"/>
              </a:rPr>
              <a:t>테이블이름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 err="1">
                <a:latin typeface="+mn-ea"/>
              </a:rPr>
              <a:t>필드이름</a:t>
            </a:r>
            <a:r>
              <a:rPr lang="ko-KR" altLang="en-US" dirty="0">
                <a:latin typeface="+mn-ea"/>
              </a:rPr>
              <a:t>  </a:t>
            </a:r>
            <a:r>
              <a:rPr lang="ko-KR" altLang="en-US" dirty="0" err="1">
                <a:latin typeface="+mn-ea"/>
              </a:rPr>
              <a:t>필드타입</a:t>
            </a:r>
            <a:r>
              <a:rPr lang="en-US" altLang="ko-KR" dirty="0">
                <a:latin typeface="+mn-ea"/>
              </a:rPr>
              <a:t>,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...,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[</a:t>
            </a:r>
            <a:r>
              <a:rPr lang="en-US" altLang="ko-KR" b="1" dirty="0">
                <a:latin typeface="+mn-ea"/>
              </a:rPr>
              <a:t>CONSTRAINT </a:t>
            </a:r>
            <a:r>
              <a:rPr lang="ko-KR" altLang="en-US" b="1" dirty="0">
                <a:latin typeface="+mn-ea"/>
              </a:rPr>
              <a:t>제약조건이름</a:t>
            </a:r>
            <a:r>
              <a:rPr lang="en-US" altLang="ko-KR" b="1" dirty="0">
                <a:latin typeface="+mn-ea"/>
              </a:rPr>
              <a:t>]</a:t>
            </a:r>
          </a:p>
          <a:p>
            <a:r>
              <a:rPr lang="en-US" altLang="ko-KR" b="1" dirty="0">
                <a:latin typeface="+mn-ea"/>
              </a:rPr>
              <a:t>    FOREIGN KEY (</a:t>
            </a:r>
            <a:r>
              <a:rPr lang="ko-KR" altLang="en-US" b="1" dirty="0" err="1">
                <a:latin typeface="+mn-ea"/>
              </a:rPr>
              <a:t>필드이름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en-US" altLang="ko-KR" b="1" dirty="0">
                <a:latin typeface="+mn-ea"/>
              </a:rPr>
              <a:t>    REFERENCES </a:t>
            </a:r>
            <a:r>
              <a:rPr lang="ko-KR" altLang="en-US" b="1" dirty="0" err="1">
                <a:latin typeface="+mn-ea"/>
              </a:rPr>
              <a:t>테이블이름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latin typeface="+mn-ea"/>
              </a:rPr>
              <a:t>필드이름</a:t>
            </a:r>
            <a:r>
              <a:rPr lang="en-US" altLang="ko-KR" b="1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)</a:t>
            </a:r>
            <a:endParaRPr lang="en-US" altLang="ko-KR" b="0" i="0" dirty="0">
              <a:effectLst/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26561" y="2372412"/>
            <a:ext cx="529262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예제 </a:t>
            </a:r>
            <a:r>
              <a:rPr lang="en-US" altLang="ko-KR" sz="1600" dirty="0">
                <a:latin typeface="+mn-ea"/>
              </a:rPr>
              <a:t>&gt; 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CREATE TABLE TEST</a:t>
            </a: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ID INT(5),</a:t>
            </a:r>
          </a:p>
          <a:p>
            <a:r>
              <a:rPr lang="en-US" altLang="ko-KR" sz="1600" dirty="0">
                <a:latin typeface="+mn-ea"/>
              </a:rPr>
              <a:t>    </a:t>
            </a:r>
            <a:r>
              <a:rPr lang="en-US" altLang="ko-KR" sz="1600" dirty="0" err="1">
                <a:latin typeface="+mn-ea"/>
              </a:rPr>
              <a:t>ParentID</a:t>
            </a:r>
            <a:r>
              <a:rPr lang="en-US" altLang="ko-KR" sz="1600" dirty="0">
                <a:latin typeface="+mn-ea"/>
              </a:rPr>
              <a:t>  INT,</a:t>
            </a:r>
          </a:p>
          <a:p>
            <a:r>
              <a:rPr lang="en-US" altLang="ko-KR" sz="1600" dirty="0">
                <a:latin typeface="+mn-ea"/>
              </a:rPr>
              <a:t>    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FOREIGN  KEY(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ParentID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    REFERENCES  TEST(ID)  ON  UPDATE  CASCADE</a:t>
            </a:r>
          </a:p>
          <a:p>
            <a:r>
              <a:rPr lang="en-US" altLang="ko-KR" sz="1600" dirty="0">
                <a:latin typeface="+mn-ea"/>
              </a:rPr>
              <a:t>);</a:t>
            </a:r>
            <a:endParaRPr lang="en-US" altLang="ko-KR" sz="1600" b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1294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Foreign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1.7. FOREIGN KEY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참조 데이터 설정</a:t>
            </a:r>
            <a:r>
              <a:rPr lang="en-US" altLang="ko-KR" sz="2000" dirty="0">
                <a:latin typeface="+mn-ea"/>
              </a:rPr>
              <a:t>( Cascade , restrict .. )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42" y="2163197"/>
            <a:ext cx="101599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+mn-ea"/>
              </a:rPr>
              <a:t>문법</a:t>
            </a:r>
            <a:endParaRPr lang="en-US" altLang="ko-KR" b="1" dirty="0">
              <a:solidFill>
                <a:srgbClr val="333333"/>
              </a:solidFill>
              <a:latin typeface="+mn-ea"/>
            </a:endParaRPr>
          </a:p>
          <a:p>
            <a:endParaRPr lang="ko-KR" altLang="en-US" b="1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CREATE TABLE </a:t>
            </a:r>
            <a:r>
              <a:rPr lang="ko-KR" altLang="en-US" dirty="0" err="1">
                <a:latin typeface="+mn-ea"/>
              </a:rPr>
              <a:t>테이블이름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(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 err="1">
                <a:latin typeface="+mn-ea"/>
              </a:rPr>
              <a:t>필드이름</a:t>
            </a:r>
            <a:r>
              <a:rPr lang="ko-KR" altLang="en-US" dirty="0">
                <a:latin typeface="+mn-ea"/>
              </a:rPr>
              <a:t>  </a:t>
            </a:r>
            <a:r>
              <a:rPr lang="ko-KR" altLang="en-US" dirty="0" err="1">
                <a:latin typeface="+mn-ea"/>
              </a:rPr>
              <a:t>필드타입</a:t>
            </a:r>
            <a:r>
              <a:rPr lang="en-US" altLang="ko-KR" dirty="0">
                <a:latin typeface="+mn-ea"/>
              </a:rPr>
              <a:t>,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...,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[CONSTRAINT </a:t>
            </a:r>
            <a:r>
              <a:rPr lang="ko-KR" altLang="en-US" dirty="0">
                <a:latin typeface="+mn-ea"/>
              </a:rPr>
              <a:t>제약조건이름</a:t>
            </a:r>
            <a:r>
              <a:rPr lang="en-US" altLang="ko-KR" dirty="0">
                <a:latin typeface="+mn-ea"/>
              </a:rPr>
              <a:t>]</a:t>
            </a:r>
          </a:p>
          <a:p>
            <a:r>
              <a:rPr lang="en-US" altLang="ko-KR" dirty="0">
                <a:latin typeface="+mn-ea"/>
              </a:rPr>
              <a:t>    FOREIGN KEY (</a:t>
            </a:r>
            <a:r>
              <a:rPr lang="ko-KR" altLang="en-US" dirty="0" err="1">
                <a:latin typeface="+mn-ea"/>
              </a:rPr>
              <a:t>필드이름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REFERENCES </a:t>
            </a:r>
            <a:r>
              <a:rPr lang="ko-KR" altLang="en-US" dirty="0" err="1">
                <a:latin typeface="+mn-ea"/>
              </a:rPr>
              <a:t>테이블이름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필드이름</a:t>
            </a:r>
            <a:r>
              <a:rPr lang="en-US" altLang="ko-KR" dirty="0">
                <a:latin typeface="+mn-ea"/>
              </a:rPr>
              <a:t>) ON UPDATE CASCADE ON DELETE RESTRICT</a:t>
            </a:r>
          </a:p>
          <a:p>
            <a:r>
              <a:rPr lang="en-US" altLang="ko-KR" dirty="0">
                <a:latin typeface="+mn-ea"/>
              </a:rPr>
              <a:t>)</a:t>
            </a:r>
            <a:endParaRPr lang="en-US" altLang="ko-KR" b="0" dirty="0">
              <a:effectLst/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52730" y="2133756"/>
            <a:ext cx="6180355" cy="22159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예제 </a:t>
            </a:r>
            <a:r>
              <a:rPr lang="en-US" altLang="ko-KR" sz="1400" dirty="0">
                <a:latin typeface="+mn-ea"/>
              </a:rPr>
              <a:t>&gt; 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CREATE TABLE TEST</a:t>
            </a: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ID INT(5),</a:t>
            </a:r>
          </a:p>
          <a:p>
            <a:r>
              <a:rPr lang="en-US" altLang="ko-KR" sz="1600" dirty="0">
                <a:latin typeface="+mn-ea"/>
              </a:rPr>
              <a:t>    </a:t>
            </a:r>
            <a:r>
              <a:rPr lang="en-US" altLang="ko-KR" sz="1600" dirty="0" err="1">
                <a:latin typeface="+mn-ea"/>
              </a:rPr>
              <a:t>ParentID</a:t>
            </a:r>
            <a:r>
              <a:rPr lang="en-US" altLang="ko-KR" sz="1600" dirty="0">
                <a:latin typeface="+mn-ea"/>
              </a:rPr>
              <a:t> INT(5), </a:t>
            </a:r>
          </a:p>
          <a:p>
            <a:r>
              <a:rPr lang="en-US" altLang="ko-KR" sz="1600" dirty="0">
                <a:latin typeface="+mn-ea"/>
              </a:rPr>
              <a:t>    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FOREIGN KEY (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ParentID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     REFERENCES TEST1(ID) ON UPDATE CASCADE ON DELETE RESTRICT</a:t>
            </a:r>
          </a:p>
          <a:p>
            <a:r>
              <a:rPr lang="en-US" altLang="ko-KR" sz="1600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96869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Foreign Key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1600" b="1" dirty="0">
                <a:latin typeface="+mn-ea"/>
              </a:rPr>
              <a:t>ON DELETE, ON UPDATE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FOREIGN KEY </a:t>
            </a:r>
            <a:r>
              <a:rPr lang="ko-KR" altLang="en-US" sz="1600" dirty="0">
                <a:latin typeface="+mn-ea"/>
              </a:rPr>
              <a:t>제약 조건에 의해 참조되는 테이블에서 </a:t>
            </a:r>
            <a:r>
              <a:rPr lang="ko-KR" altLang="en-US" sz="1600" b="1" dirty="0">
                <a:latin typeface="+mn-ea"/>
              </a:rPr>
              <a:t>데이터의 수정이나 삭제가 발생</a:t>
            </a:r>
            <a:r>
              <a:rPr lang="ko-KR" altLang="en-US" sz="1600" dirty="0">
                <a:latin typeface="+mn-ea"/>
              </a:rPr>
              <a:t>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참조하고 있는 테이블의 데이터도 같이 영향을 받는다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이때 참조하고 있는 테이블의 동작은 다음 키워드를 사용하여 </a:t>
            </a:r>
            <a:r>
              <a:rPr lang="en-US" altLang="ko-KR" sz="1600" dirty="0">
                <a:latin typeface="+mn-ea"/>
              </a:rPr>
              <a:t>FOREIGN KEY </a:t>
            </a:r>
            <a:r>
              <a:rPr lang="ko-KR" altLang="en-US" sz="1600" dirty="0">
                <a:latin typeface="+mn-ea"/>
              </a:rPr>
              <a:t>제약 조건에서 미리 설정할 수 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1. ON DELETE</a:t>
            </a:r>
          </a:p>
          <a:p>
            <a:r>
              <a:rPr lang="en-US" altLang="ko-KR" sz="1600" b="1" dirty="0">
                <a:latin typeface="+mn-ea"/>
              </a:rPr>
              <a:t>2. ON UPDATE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참조되는 테이블의 값이 삭제될 경우의 동작은 </a:t>
            </a:r>
            <a:r>
              <a:rPr lang="en-US" altLang="ko-KR" sz="1600" dirty="0">
                <a:latin typeface="+mn-ea"/>
              </a:rPr>
              <a:t>ON DELETE </a:t>
            </a:r>
            <a:r>
              <a:rPr lang="ko-KR" altLang="en-US" sz="1600" dirty="0">
                <a:latin typeface="+mn-ea"/>
              </a:rPr>
              <a:t>구문으로 설정할 수 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또한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참조되는 테이블의 값이 수정될 경우의 동작은 </a:t>
            </a:r>
            <a:r>
              <a:rPr lang="en-US" altLang="ko-KR" sz="1600" dirty="0">
                <a:latin typeface="+mn-ea"/>
              </a:rPr>
              <a:t>ON UPDATE </a:t>
            </a:r>
            <a:r>
              <a:rPr lang="ko-KR" altLang="en-US" sz="1600" dirty="0">
                <a:latin typeface="+mn-ea"/>
              </a:rPr>
              <a:t>구문으로 설정할 수 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이때 설정할 수 있는 동작은 다음과 같다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1. CASCADE : </a:t>
            </a:r>
            <a:r>
              <a:rPr lang="ko-KR" altLang="en-US" sz="1600" dirty="0">
                <a:latin typeface="+mn-ea"/>
              </a:rPr>
              <a:t>참조되는 테이블에서 데이터를 삭제하거나 수정하면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참조하는 테이블에서도 삭제와 수정이 같이 실행된다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2. SET NULL : </a:t>
            </a:r>
            <a:r>
              <a:rPr lang="ko-KR" altLang="en-US" sz="1600" dirty="0">
                <a:latin typeface="+mn-ea"/>
              </a:rPr>
              <a:t>참조되는 테이블에서 데이터를 삭제하거나 수정하면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참조하는 테이블의 데이터는 </a:t>
            </a:r>
            <a:r>
              <a:rPr lang="en-US" altLang="ko-KR" sz="1600" dirty="0">
                <a:latin typeface="+mn-ea"/>
              </a:rPr>
              <a:t>NULL</a:t>
            </a:r>
            <a:r>
              <a:rPr lang="ko-KR" altLang="en-US" sz="1600" dirty="0">
                <a:latin typeface="+mn-ea"/>
              </a:rPr>
              <a:t>로 변경된다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3. NO ACTION : </a:t>
            </a:r>
            <a:r>
              <a:rPr lang="ko-KR" altLang="en-US" sz="1600" dirty="0">
                <a:latin typeface="+mn-ea"/>
              </a:rPr>
              <a:t>참조되는 테이블에서 데이터를 삭제하거나 수정해도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참조하는 테이블의 데이터는 변경되지 않는다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4. SET DEFAULT : </a:t>
            </a:r>
            <a:r>
              <a:rPr lang="ko-KR" altLang="en-US" sz="1600" dirty="0">
                <a:latin typeface="+mn-ea"/>
              </a:rPr>
              <a:t>참조되는 테이블에서 데이터를 삭제하거나 수정하면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참조하는 테이블의 데이터는 필드의 기본값으로 설정된다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5. RESTRICT : </a:t>
            </a:r>
            <a:r>
              <a:rPr lang="ko-KR" altLang="en-US" sz="1600" dirty="0">
                <a:latin typeface="+mn-ea"/>
              </a:rPr>
              <a:t>참조하는 테이블에 데이터가 남아 있으면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참조되는 테이블의 데이터를 삭제하거나 수정할 수 없다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959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– Default </a:t>
            </a:r>
            <a:r>
              <a:rPr lang="ko-KR" altLang="en-US" dirty="0"/>
              <a:t>제약조건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1.8. DEFAULT </a:t>
            </a:r>
            <a:r>
              <a:rPr lang="ko-KR" altLang="en-US" sz="2000" dirty="0">
                <a:latin typeface="+mn-ea"/>
              </a:rPr>
              <a:t>제약조건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DEFAULT </a:t>
            </a:r>
            <a:r>
              <a:rPr lang="ko-KR" altLang="en-US" dirty="0">
                <a:latin typeface="+mn-ea"/>
              </a:rPr>
              <a:t>제약 조건은 해당 필드의 기본값을 설정할 수 있게 해준다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만약 레코드를 입력할 때 해당 필드 값을 전달하지 않으면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자동으로 설정된 기본값을 저장한다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CREATE </a:t>
            </a:r>
            <a:r>
              <a:rPr lang="ko-KR" altLang="en-US" dirty="0">
                <a:latin typeface="+mn-ea"/>
              </a:rPr>
              <a:t>문으로 </a:t>
            </a:r>
            <a:r>
              <a:rPr lang="en-US" altLang="ko-KR" dirty="0">
                <a:latin typeface="+mn-ea"/>
              </a:rPr>
              <a:t>DEFAULT </a:t>
            </a:r>
            <a:r>
              <a:rPr lang="ko-KR" altLang="en-US" dirty="0">
                <a:latin typeface="+mn-ea"/>
              </a:rPr>
              <a:t>설정</a:t>
            </a:r>
          </a:p>
          <a:p>
            <a:r>
              <a:rPr lang="en-US" altLang="ko-KR" dirty="0">
                <a:latin typeface="+mn-ea"/>
              </a:rPr>
              <a:t>CREATE </a:t>
            </a:r>
            <a:r>
              <a:rPr lang="ko-KR" altLang="en-US" dirty="0">
                <a:latin typeface="+mn-ea"/>
              </a:rPr>
              <a:t>문에서 테이블을 생성할 때 다음과 같이 제약 조건을 설정할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CREATE </a:t>
            </a:r>
            <a:r>
              <a:rPr lang="ko-KR" altLang="en-US" dirty="0">
                <a:latin typeface="+mn-ea"/>
              </a:rPr>
              <a:t>문으로 테이블을 생성할 때 해당 필드의 타입 뒤에 </a:t>
            </a:r>
            <a:r>
              <a:rPr lang="en-US" altLang="ko-KR" dirty="0">
                <a:latin typeface="+mn-ea"/>
              </a:rPr>
              <a:t>DEFAULT</a:t>
            </a:r>
            <a:r>
              <a:rPr lang="ko-KR" altLang="en-US" dirty="0">
                <a:latin typeface="+mn-ea"/>
              </a:rPr>
              <a:t>를 명시하면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해당 필드의 기본값을 설정할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b="1" dirty="0">
                <a:latin typeface="+mn-ea"/>
              </a:rPr>
              <a:t>NOTE : </a:t>
            </a:r>
            <a:r>
              <a:rPr lang="ko-KR" altLang="en-US" b="1" dirty="0">
                <a:latin typeface="+mn-ea"/>
              </a:rPr>
              <a:t>현재 일자 </a:t>
            </a:r>
            <a:r>
              <a:rPr lang="en-US" altLang="ko-KR" b="1" dirty="0">
                <a:latin typeface="+mn-ea"/>
              </a:rPr>
              <a:t>DEFAULT</a:t>
            </a:r>
            <a:r>
              <a:rPr lang="ko-KR" altLang="en-US" b="1" dirty="0">
                <a:latin typeface="+mn-ea"/>
              </a:rPr>
              <a:t> 입력은 </a:t>
            </a:r>
            <a:r>
              <a:rPr lang="en-US" altLang="ko-KR" b="1" dirty="0">
                <a:latin typeface="+mn-ea"/>
              </a:rPr>
              <a:t>NOW() </a:t>
            </a:r>
            <a:r>
              <a:rPr lang="ko-KR" altLang="en-US" b="1" dirty="0">
                <a:latin typeface="+mn-ea"/>
              </a:rPr>
              <a:t>함수 또는 </a:t>
            </a:r>
            <a:r>
              <a:rPr lang="en-US" altLang="ko-KR" b="1" dirty="0">
                <a:latin typeface="+mn-ea"/>
              </a:rPr>
              <a:t>CURRENT_TIMESTAMP </a:t>
            </a:r>
            <a:r>
              <a:rPr lang="ko-KR" altLang="en-US" b="1" dirty="0">
                <a:latin typeface="+mn-ea"/>
              </a:rPr>
              <a:t>이다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7337" y="4256635"/>
            <a:ext cx="859163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문법</a:t>
            </a:r>
            <a:endParaRPr lang="en-US" altLang="ko-KR" sz="1400" b="1" dirty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CREATE </a:t>
            </a:r>
            <a:r>
              <a:rPr lang="ko-KR" altLang="en-US" sz="1400" dirty="0">
                <a:latin typeface="+mn-ea"/>
              </a:rPr>
              <a:t> </a:t>
            </a:r>
            <a:r>
              <a:rPr lang="en-US" altLang="ko-KR" sz="1400" dirty="0">
                <a:latin typeface="+mn-ea"/>
              </a:rPr>
              <a:t>TABLE </a:t>
            </a:r>
            <a:r>
              <a:rPr lang="ko-KR" altLang="en-US" sz="1400" dirty="0">
                <a:latin typeface="+mn-ea"/>
              </a:rPr>
              <a:t> </a:t>
            </a:r>
            <a:r>
              <a:rPr lang="ko-KR" altLang="en-US" sz="1400" dirty="0" err="1">
                <a:latin typeface="+mn-ea"/>
              </a:rPr>
              <a:t>테이블이름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(</a:t>
            </a:r>
          </a:p>
          <a:p>
            <a:r>
              <a:rPr lang="en-US" altLang="ko-KR" sz="1400" dirty="0">
                <a:latin typeface="+mn-ea"/>
              </a:rPr>
              <a:t>    </a:t>
            </a:r>
            <a:r>
              <a:rPr lang="ko-KR" altLang="en-US" sz="1400" dirty="0">
                <a:latin typeface="+mn-ea"/>
              </a:rPr>
              <a:t>필드이름  필드타입  </a:t>
            </a:r>
            <a:r>
              <a:rPr lang="en-US" altLang="ko-KR" sz="1400" dirty="0">
                <a:latin typeface="+mn-ea"/>
              </a:rPr>
              <a:t>DEFAULT  </a:t>
            </a:r>
            <a:r>
              <a:rPr lang="ko-KR" altLang="en-US" sz="1400" b="1" dirty="0">
                <a:latin typeface="+mn-ea"/>
              </a:rPr>
              <a:t>기본값</a:t>
            </a:r>
            <a:r>
              <a:rPr lang="en-US" altLang="ko-KR" sz="1400" dirty="0">
                <a:latin typeface="+mn-ea"/>
              </a:rPr>
              <a:t>,</a:t>
            </a:r>
          </a:p>
          <a:p>
            <a:r>
              <a:rPr lang="en-US" altLang="ko-KR" sz="1400" dirty="0">
                <a:latin typeface="+mn-ea"/>
              </a:rPr>
              <a:t>    ...</a:t>
            </a:r>
          </a:p>
          <a:p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86480" y="4076374"/>
            <a:ext cx="6115125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예제 </a:t>
            </a:r>
            <a:r>
              <a:rPr lang="en-US" altLang="ko-KR" sz="1600" dirty="0">
                <a:latin typeface="+mn-ea"/>
              </a:rPr>
              <a:t>&gt; 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CREATE TABLE TEST</a:t>
            </a:r>
          </a:p>
          <a:p>
            <a:r>
              <a:rPr lang="en-US" altLang="ko-KR" sz="1600" dirty="0">
                <a:latin typeface="+mn-ea"/>
              </a:rPr>
              <a:t>(</a:t>
            </a:r>
          </a:p>
          <a:p>
            <a:r>
              <a:rPr lang="en-US" altLang="ko-KR" sz="1600" dirty="0">
                <a:latin typeface="+mn-ea"/>
              </a:rPr>
              <a:t>    ID  INT(5),</a:t>
            </a:r>
          </a:p>
          <a:p>
            <a:r>
              <a:rPr lang="en-US" altLang="ko-KR" sz="1600" dirty="0">
                <a:latin typeface="+mn-ea"/>
              </a:rPr>
              <a:t>    Name   VARCHAR(</a:t>
            </a:r>
            <a:r>
              <a:rPr lang="en-US" altLang="ko-KR" sz="1600" b="1" dirty="0">
                <a:latin typeface="+mn-ea"/>
              </a:rPr>
              <a:t>30</a:t>
            </a:r>
            <a:r>
              <a:rPr lang="en-US" altLang="ko-KR" sz="1600" dirty="0">
                <a:latin typeface="+mn-ea"/>
              </a:rPr>
              <a:t>)  </a:t>
            </a:r>
            <a:r>
              <a:rPr lang="en-US" altLang="ko-KR" sz="1600" b="1" dirty="0">
                <a:latin typeface="+mn-ea"/>
              </a:rPr>
              <a:t>DEFAULT  ’</a:t>
            </a:r>
            <a:r>
              <a:rPr lang="ko-KR" altLang="en-US" sz="1600" b="1" dirty="0">
                <a:latin typeface="+mn-ea"/>
              </a:rPr>
              <a:t>익명</a:t>
            </a:r>
            <a:r>
              <a:rPr lang="en-US" altLang="ko-KR" sz="1600" b="1" dirty="0">
                <a:latin typeface="+mn-ea"/>
              </a:rPr>
              <a:t>‘ ,</a:t>
            </a:r>
          </a:p>
          <a:p>
            <a:r>
              <a:rPr lang="en-US" altLang="ko-KR" sz="1600" dirty="0">
                <a:latin typeface="+mn-ea"/>
              </a:rPr>
              <a:t>    </a:t>
            </a:r>
            <a:r>
              <a:rPr lang="en-US" altLang="ko-KR" sz="1600" dirty="0" err="1">
                <a:latin typeface="+mn-ea"/>
              </a:rPr>
              <a:t>RegDate</a:t>
            </a:r>
            <a:r>
              <a:rPr lang="en-US" altLang="ko-KR" sz="1600" dirty="0">
                <a:latin typeface="+mn-ea"/>
              </a:rPr>
              <a:t>   DATE </a:t>
            </a:r>
            <a:r>
              <a:rPr lang="en-US" altLang="ko-KR" sz="1600" b="1" dirty="0">
                <a:latin typeface="+mn-ea"/>
              </a:rPr>
              <a:t>DEFAULT NOW(), </a:t>
            </a:r>
            <a:r>
              <a:rPr lang="en-US" altLang="ko-KR" sz="1600" dirty="0">
                <a:latin typeface="+mn-ea"/>
              </a:rPr>
              <a:t>-- CURRENT_TIMESTAMP</a:t>
            </a:r>
          </a:p>
          <a:p>
            <a:r>
              <a:rPr lang="en-US" altLang="ko-KR" sz="1600" dirty="0">
                <a:latin typeface="+mn-ea"/>
              </a:rPr>
              <a:t>    NO</a:t>
            </a:r>
            <a:r>
              <a:rPr lang="ko-KR" altLang="en-US" sz="1600" dirty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 INT(5)</a:t>
            </a:r>
          </a:p>
          <a:p>
            <a:r>
              <a:rPr lang="en-US" altLang="ko-KR" sz="1600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9872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현재 내가 생성한 데이터 베이스를 삭제하시오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+mn-ea"/>
              </a:rPr>
              <a:t>데이터베이스 </a:t>
            </a:r>
            <a:r>
              <a:rPr lang="en-US" altLang="ko-KR" sz="2000" dirty="0">
                <a:latin typeface="+mn-ea"/>
              </a:rPr>
              <a:t>shop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 </a:t>
            </a:r>
            <a:r>
              <a:rPr lang="ko-KR" altLang="en-US" sz="2000" dirty="0">
                <a:latin typeface="+mn-ea"/>
              </a:rPr>
              <a:t>생성하시오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latin typeface="+mn-ea"/>
              </a:rPr>
              <a:t>데이터베이스 </a:t>
            </a:r>
            <a:r>
              <a:rPr lang="en-US" altLang="ko-KR" sz="2000" dirty="0">
                <a:latin typeface="+mn-ea"/>
              </a:rPr>
              <a:t>db01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 </a:t>
            </a:r>
            <a:r>
              <a:rPr lang="ko-KR" altLang="en-US" sz="2000" dirty="0">
                <a:latin typeface="+mn-ea"/>
              </a:rPr>
              <a:t>생성하시오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latin typeface="+mn-ea"/>
              </a:rPr>
              <a:t>데이터베이스 </a:t>
            </a:r>
            <a:r>
              <a:rPr lang="en-US" altLang="ko-KR" sz="2000" dirty="0">
                <a:latin typeface="+mn-ea"/>
              </a:rPr>
              <a:t>db02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 </a:t>
            </a:r>
            <a:r>
              <a:rPr lang="ko-KR" altLang="en-US" sz="2000" dirty="0">
                <a:latin typeface="+mn-ea"/>
              </a:rPr>
              <a:t>생성하시오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buFontTx/>
              <a:buAutoNum type="arabicPeriod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5. </a:t>
            </a:r>
            <a:r>
              <a:rPr lang="ko-KR" altLang="en-US" sz="2000" dirty="0">
                <a:latin typeface="+mn-ea"/>
              </a:rPr>
              <a:t>데이터베이스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db01</a:t>
            </a:r>
            <a:r>
              <a:rPr lang="ko-KR" altLang="en-US" sz="2000" dirty="0">
                <a:latin typeface="+mn-ea"/>
              </a:rPr>
              <a:t>에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다음 테이블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tb01</a:t>
            </a:r>
            <a:r>
              <a:rPr lang="ko-KR" altLang="en-US" sz="2000" dirty="0">
                <a:latin typeface="+mn-ea"/>
              </a:rPr>
              <a:t> 생성하시오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92276"/>
              </p:ext>
            </p:extLst>
          </p:nvPr>
        </p:nvGraphicFramePr>
        <p:xfrm>
          <a:off x="666957" y="3552260"/>
          <a:ext cx="8136903" cy="2581656"/>
        </p:xfrm>
        <a:graphic>
          <a:graphicData uri="http://schemas.openxmlformats.org/drawingml/2006/table">
            <a:tbl>
              <a:tblPr/>
              <a:tblGrid>
                <a:gridCol w="2712301">
                  <a:extLst>
                    <a:ext uri="{9D8B030D-6E8A-4147-A177-3AD203B41FA5}">
                      <a16:colId xmlns="" xmlns:a16="http://schemas.microsoft.com/office/drawing/2014/main" val="3200232305"/>
                    </a:ext>
                  </a:extLst>
                </a:gridCol>
                <a:gridCol w="2712301">
                  <a:extLst>
                    <a:ext uri="{9D8B030D-6E8A-4147-A177-3AD203B41FA5}">
                      <a16:colId xmlns="" xmlns:a16="http://schemas.microsoft.com/office/drawing/2014/main" val="483251073"/>
                    </a:ext>
                  </a:extLst>
                </a:gridCol>
                <a:gridCol w="2712301">
                  <a:extLst>
                    <a:ext uri="{9D8B030D-6E8A-4147-A177-3AD203B41FA5}">
                      <a16:colId xmlns="" xmlns:a16="http://schemas.microsoft.com/office/drawing/2014/main" val="1884596042"/>
                    </a:ext>
                  </a:extLst>
                </a:gridCol>
              </a:tblGrid>
              <a:tr h="7060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2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(10))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Primary Key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(char(20))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</a:t>
                      </a:r>
                      <a:r>
                        <a:rPr lang="en-US" altLang="ko-KR" sz="20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NULL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(char(100))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1471850"/>
                  </a:ext>
                </a:extLst>
              </a:tr>
              <a:tr h="436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원주시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4331548"/>
                  </a:ext>
                </a:extLst>
              </a:tr>
              <a:tr h="436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김길동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서울시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6511214"/>
                  </a:ext>
                </a:extLst>
              </a:tr>
              <a:tr h="436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이길동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원주시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989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218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show tables;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존재하는 테이블 목록 보기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Maria DB[db01]&gt; </a:t>
            </a:r>
            <a:r>
              <a:rPr lang="en-US" altLang="ko-KR" sz="2400" b="1" dirty="0">
                <a:latin typeface="+mn-ea"/>
              </a:rPr>
              <a:t>show  tables;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4" y="1951463"/>
            <a:ext cx="6070555" cy="32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87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</a:t>
            </a:r>
            <a:r>
              <a:rPr lang="en-US" altLang="ko-KR" dirty="0" err="1"/>
              <a:t>desc</a:t>
            </a:r>
            <a:r>
              <a:rPr lang="en-US" altLang="ko-KR" dirty="0"/>
              <a:t> _____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구조 보기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MariaDB[</a:t>
            </a:r>
            <a:r>
              <a:rPr lang="en-US" altLang="ko-KR" sz="2400" dirty="0" err="1">
                <a:latin typeface="+mn-ea"/>
              </a:rPr>
              <a:t>db</a:t>
            </a:r>
            <a:r>
              <a:rPr lang="en-US" altLang="ko-KR" sz="2400" dirty="0">
                <a:latin typeface="+mn-ea"/>
              </a:rPr>
              <a:t>]&gt; </a:t>
            </a:r>
            <a:r>
              <a:rPr lang="en-US" altLang="ko-KR" sz="2400" b="1" dirty="0" err="1">
                <a:latin typeface="+mn-ea"/>
              </a:rPr>
              <a:t>desc</a:t>
            </a:r>
            <a:r>
              <a:rPr lang="en-US" altLang="ko-KR" sz="2400" b="1" dirty="0">
                <a:latin typeface="+mn-ea"/>
              </a:rPr>
              <a:t>  </a:t>
            </a:r>
            <a:r>
              <a:rPr lang="ko-KR" altLang="en-US" sz="2400" b="1" dirty="0" err="1">
                <a:latin typeface="+mn-ea"/>
              </a:rPr>
              <a:t>테이블명</a:t>
            </a:r>
            <a:r>
              <a:rPr lang="en-US" altLang="ko-KR" sz="2400" b="1" dirty="0">
                <a:latin typeface="+mn-ea"/>
              </a:rPr>
              <a:t>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190"/>
            <a:ext cx="9906000" cy="32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31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명령어들 </a:t>
            </a:r>
            <a:r>
              <a:rPr lang="en-US" altLang="ko-KR" dirty="0"/>
              <a:t>– insert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테이블에 데이터 등록</a:t>
            </a:r>
            <a:r>
              <a:rPr lang="en-US" altLang="ko-KR" sz="2000" dirty="0">
                <a:latin typeface="+mn-ea"/>
              </a:rPr>
              <a:t>(INSERT)</a:t>
            </a:r>
          </a:p>
          <a:p>
            <a:endParaRPr lang="ko-KR" altLang="en-US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en-US" altLang="ko-KR" sz="2000" dirty="0">
                <a:latin typeface="+mn-ea"/>
              </a:rPr>
              <a:t>- INSERT  INTO  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 (</a:t>
            </a:r>
            <a:r>
              <a:rPr lang="ko-KR" altLang="en-US" sz="2000" dirty="0">
                <a:latin typeface="+mn-ea"/>
              </a:rPr>
              <a:t>열</a:t>
            </a:r>
            <a:r>
              <a:rPr lang="en-US" altLang="ko-KR" sz="2000" dirty="0">
                <a:latin typeface="+mn-ea"/>
              </a:rPr>
              <a:t>1, </a:t>
            </a:r>
            <a:r>
              <a:rPr lang="ko-KR" altLang="en-US" sz="2000" dirty="0">
                <a:latin typeface="+mn-ea"/>
              </a:rPr>
              <a:t>열</a:t>
            </a:r>
            <a:r>
              <a:rPr lang="en-US" altLang="ko-KR" sz="2000" dirty="0">
                <a:latin typeface="+mn-ea"/>
              </a:rPr>
              <a:t>2, </a:t>
            </a:r>
            <a:r>
              <a:rPr lang="ko-KR" altLang="en-US" sz="2000" dirty="0">
                <a:latin typeface="+mn-ea"/>
              </a:rPr>
              <a:t>열</a:t>
            </a:r>
            <a:r>
              <a:rPr lang="en-US" altLang="ko-KR" sz="2000" dirty="0">
                <a:latin typeface="+mn-ea"/>
              </a:rPr>
              <a:t>3, …)VALUES (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1, 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2, 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3, …);</a:t>
            </a:r>
          </a:p>
          <a:p>
            <a:r>
              <a:rPr lang="en-US" altLang="ko-KR" sz="2000" dirty="0">
                <a:latin typeface="+mn-ea"/>
              </a:rPr>
              <a:t>    - </a:t>
            </a:r>
            <a:r>
              <a:rPr lang="ko-KR" altLang="en-US" sz="2000" dirty="0">
                <a:latin typeface="+mn-ea"/>
              </a:rPr>
              <a:t>약식 </a:t>
            </a:r>
            <a:r>
              <a:rPr lang="en-US" altLang="ko-KR" sz="2000" dirty="0">
                <a:latin typeface="+mn-ea"/>
              </a:rPr>
              <a:t>: INSERT   INTO   VALUES(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1, 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2, </a:t>
            </a:r>
            <a:r>
              <a:rPr lang="ko-KR" altLang="en-US" sz="2000" dirty="0">
                <a:latin typeface="+mn-ea"/>
              </a:rPr>
              <a:t>값</a:t>
            </a:r>
            <a:r>
              <a:rPr lang="en-US" altLang="ko-KR" sz="2000" dirty="0">
                <a:latin typeface="+mn-ea"/>
              </a:rPr>
              <a:t>3, …);</a:t>
            </a:r>
          </a:p>
          <a:p>
            <a:r>
              <a:rPr lang="en-US" altLang="ko-KR" sz="2000" dirty="0">
                <a:latin typeface="+mn-ea"/>
              </a:rPr>
              <a:t>       * </a:t>
            </a:r>
            <a:r>
              <a:rPr lang="ko-KR" altLang="en-US" sz="2000" dirty="0">
                <a:latin typeface="+mn-ea"/>
              </a:rPr>
              <a:t>전체 열에 데이터 입력의 경우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   -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문자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날짜 데이터는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홍길동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,'2022-06-16’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과 같이 작은따옴표 안에 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    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문자나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날짜를 넣어준다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0310" y="3369783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필요함 필드 선택 입력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INSERT  INTO  </a:t>
            </a:r>
            <a:r>
              <a:rPr lang="en-US" altLang="ko-KR" sz="2000" dirty="0">
                <a:latin typeface="+mn-ea"/>
              </a:rPr>
              <a:t>tb01(nu, name, address ) </a:t>
            </a:r>
            <a:r>
              <a:rPr lang="ko-KR" altLang="en-US" sz="2000" dirty="0">
                <a:latin typeface="+mn-ea"/>
              </a:rPr>
              <a:t>VALUES (</a:t>
            </a:r>
            <a:r>
              <a:rPr lang="en-US" altLang="ko-KR" sz="2000" dirty="0">
                <a:latin typeface="+mn-ea"/>
              </a:rPr>
              <a:t>100</a:t>
            </a:r>
            <a:r>
              <a:rPr lang="ko-KR" altLang="en-US" sz="2000" dirty="0">
                <a:latin typeface="+mn-ea"/>
              </a:rPr>
              <a:t>, ＇홍길동＇ ,</a:t>
            </a:r>
            <a:r>
              <a:rPr lang="en-US" altLang="ko-KR" sz="2000" dirty="0">
                <a:latin typeface="+mn-ea"/>
              </a:rPr>
              <a:t>'</a:t>
            </a:r>
            <a:r>
              <a:rPr lang="ko-KR" altLang="en-US" sz="2000" dirty="0">
                <a:latin typeface="+mn-ea"/>
              </a:rPr>
              <a:t>원주시＇);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0824" y="4715773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>
                <a:latin typeface="+mn-ea"/>
              </a:rPr>
              <a:t>전체 필드에 입력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INSERT  INTO  </a:t>
            </a:r>
            <a:r>
              <a:rPr lang="en-US" altLang="ko-KR" sz="2000" dirty="0">
                <a:latin typeface="+mn-ea"/>
              </a:rPr>
              <a:t>tb01</a:t>
            </a:r>
            <a:r>
              <a:rPr lang="ko-KR" altLang="en-US" sz="2000" dirty="0">
                <a:latin typeface="+mn-ea"/>
              </a:rPr>
              <a:t>  VALUES (‘</a:t>
            </a:r>
            <a:r>
              <a:rPr lang="en-US" altLang="ko-KR" sz="2000" dirty="0">
                <a:latin typeface="+mn-ea"/>
              </a:rPr>
              <a:t>100</a:t>
            </a:r>
            <a:r>
              <a:rPr lang="ko-KR" altLang="en-US" sz="2000" dirty="0">
                <a:latin typeface="+mn-ea"/>
              </a:rPr>
              <a:t>', ＇홍길동＇ ,＇원주시＇);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0824" y="5735992"/>
            <a:ext cx="9073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n-ea"/>
              </a:rPr>
              <a:t>3. </a:t>
            </a:r>
            <a:r>
              <a:rPr lang="ko-KR" altLang="en-US" sz="2000" b="1" dirty="0">
                <a:latin typeface="+mn-ea"/>
              </a:rPr>
              <a:t>조회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SELECT   *   FROM    tb01;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42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insert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 생성 복습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CREATE    TABLE   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 ( </a:t>
            </a:r>
          </a:p>
          <a:p>
            <a:r>
              <a:rPr lang="en-US" altLang="ko-KR" sz="2000" dirty="0">
                <a:latin typeface="+mn-ea"/>
              </a:rPr>
              <a:t>                                           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1&gt;     &lt;</a:t>
            </a:r>
            <a:r>
              <a:rPr lang="ko-KR" altLang="en-US" sz="2000" dirty="0" err="1">
                <a:latin typeface="+mn-ea"/>
              </a:rPr>
              <a:t>데이터형</a:t>
            </a:r>
            <a:r>
              <a:rPr lang="en-US" altLang="ko-KR" sz="2000" dirty="0">
                <a:latin typeface="+mn-ea"/>
              </a:rPr>
              <a:t>&gt;   &lt;</a:t>
            </a:r>
            <a:r>
              <a:rPr lang="ko-KR" altLang="en-US" sz="2000" dirty="0">
                <a:latin typeface="+mn-ea"/>
              </a:rPr>
              <a:t>이 열의 제약</a:t>
            </a:r>
            <a:r>
              <a:rPr lang="en-US" altLang="ko-KR" sz="2000" dirty="0">
                <a:latin typeface="+mn-ea"/>
              </a:rPr>
              <a:t>&gt;,     </a:t>
            </a:r>
          </a:p>
          <a:p>
            <a:r>
              <a:rPr lang="en-US" altLang="ko-KR" sz="2000" dirty="0">
                <a:latin typeface="+mn-ea"/>
              </a:rPr>
              <a:t>                                           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2&gt;     &lt;</a:t>
            </a:r>
            <a:r>
              <a:rPr lang="ko-KR" altLang="en-US" sz="2000" dirty="0" err="1">
                <a:latin typeface="+mn-ea"/>
              </a:rPr>
              <a:t>데이터형</a:t>
            </a:r>
            <a:r>
              <a:rPr lang="en-US" altLang="ko-KR" sz="2000" dirty="0">
                <a:latin typeface="+mn-ea"/>
              </a:rPr>
              <a:t>&gt;   &lt;</a:t>
            </a:r>
            <a:r>
              <a:rPr lang="ko-KR" altLang="en-US" sz="2000" dirty="0">
                <a:latin typeface="+mn-ea"/>
              </a:rPr>
              <a:t>이 열의 제약</a:t>
            </a:r>
            <a:r>
              <a:rPr lang="en-US" altLang="ko-KR" sz="2000" dirty="0">
                <a:latin typeface="+mn-ea"/>
              </a:rPr>
              <a:t>&gt;,   </a:t>
            </a:r>
          </a:p>
          <a:p>
            <a:r>
              <a:rPr lang="en-US" altLang="ko-KR" sz="2000" dirty="0">
                <a:latin typeface="+mn-ea"/>
              </a:rPr>
              <a:t>                                            ….</a:t>
            </a:r>
          </a:p>
          <a:p>
            <a:r>
              <a:rPr lang="en-US" altLang="ko-KR" sz="2000" dirty="0">
                <a:latin typeface="+mn-ea"/>
              </a:rPr>
              <a:t>                                           &lt;</a:t>
            </a:r>
            <a:r>
              <a:rPr lang="ko-KR" altLang="en-US" sz="2000" dirty="0">
                <a:latin typeface="+mn-ea"/>
              </a:rPr>
              <a:t>이 테이블의 제약</a:t>
            </a:r>
            <a:r>
              <a:rPr lang="en-US" altLang="ko-KR" sz="2000" dirty="0">
                <a:latin typeface="+mn-ea"/>
              </a:rPr>
              <a:t>1&gt;,    &lt;</a:t>
            </a:r>
            <a:r>
              <a:rPr lang="ko-KR" altLang="en-US" sz="2000" dirty="0">
                <a:latin typeface="+mn-ea"/>
              </a:rPr>
              <a:t>이 테이블의 제약</a:t>
            </a:r>
            <a:r>
              <a:rPr lang="en-US" altLang="ko-KR" sz="2000" dirty="0">
                <a:latin typeface="+mn-ea"/>
              </a:rPr>
              <a:t>2&gt;, …..   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00" y="3444052"/>
            <a:ext cx="7685215" cy="28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1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insert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MariaDB[database]&gt;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create database shop;</a:t>
            </a:r>
          </a:p>
          <a:p>
            <a:r>
              <a:rPr lang="en-US" altLang="ko-KR" dirty="0">
                <a:latin typeface="+mn-ea"/>
              </a:rPr>
              <a:t>Query OK, 1 row affected (0.03 sec)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MariaDB[database]&gt;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use shop;</a:t>
            </a:r>
          </a:p>
          <a:p>
            <a:r>
              <a:rPr lang="en-US" altLang="ko-KR" dirty="0">
                <a:latin typeface="+mn-ea"/>
              </a:rPr>
              <a:t>Database changed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MariaDB[shop]&gt;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CREATE TABLE GOODS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(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goods_id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CHAR(4)      NOT NULL,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goods_name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VARCHAR(100) NOT NULL,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goods_classify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VARCHAR(32)  NOT NULL,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sell_price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INTEGER 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buy_price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INTEGER 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register_date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date(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또는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datetime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   default   now() ,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    -&gt;  PRIMARY KEY(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goods_id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  </a:t>
            </a:r>
          </a:p>
          <a:p>
            <a:r>
              <a:rPr lang="en-US" altLang="ko-KR" dirty="0">
                <a:latin typeface="+mn-ea"/>
              </a:rPr>
              <a:t>  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);</a:t>
            </a:r>
          </a:p>
          <a:p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Query OK, 0 rows affected (0.57 sec)</a:t>
            </a:r>
          </a:p>
        </p:txBody>
      </p:sp>
      <p:sp>
        <p:nvSpPr>
          <p:cNvPr id="5" name="사각형 설명선 4"/>
          <p:cNvSpPr/>
          <p:nvPr/>
        </p:nvSpPr>
        <p:spPr>
          <a:xfrm>
            <a:off x="6585413" y="1402927"/>
            <a:ext cx="2880320" cy="1944216"/>
          </a:xfrm>
          <a:prstGeom prst="wedgeRectCallout">
            <a:avLst>
              <a:gd name="adj1" fmla="val -86090"/>
              <a:gd name="adj2" fmla="val 3741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실습에 계속</a:t>
            </a:r>
            <a:endParaRPr lang="en-US" altLang="ko-KR" b="1" dirty="0"/>
          </a:p>
          <a:p>
            <a:pPr algn="ctr"/>
            <a:r>
              <a:rPr lang="ko-KR" altLang="en-US" b="1" dirty="0"/>
              <a:t>사용하기 때문에</a:t>
            </a:r>
            <a:endParaRPr lang="en-US" altLang="ko-KR" b="1" dirty="0"/>
          </a:p>
          <a:p>
            <a:pPr algn="ctr"/>
            <a:r>
              <a:rPr lang="ko-KR" altLang="en-US" b="1" dirty="0"/>
              <a:t>상품</a:t>
            </a:r>
            <a:r>
              <a:rPr lang="en-US" altLang="ko-KR" b="1" dirty="0"/>
              <a:t>(GOODS)</a:t>
            </a:r>
            <a:r>
              <a:rPr lang="ko-KR" altLang="en-US" b="1" dirty="0"/>
              <a:t>테이블을 </a:t>
            </a:r>
            <a:endParaRPr lang="en-US" altLang="ko-KR" b="1" dirty="0"/>
          </a:p>
          <a:p>
            <a:pPr algn="ctr"/>
            <a:r>
              <a:rPr lang="ko-KR" altLang="en-US" b="1" dirty="0"/>
              <a:t>반드시</a:t>
            </a:r>
            <a:r>
              <a:rPr lang="en-US" altLang="ko-KR" b="1" dirty="0"/>
              <a:t> </a:t>
            </a:r>
            <a:r>
              <a:rPr lang="ko-KR" altLang="en-US" b="1" dirty="0"/>
              <a:t>생성한다</a:t>
            </a:r>
            <a:r>
              <a:rPr lang="en-US" altLang="ko-KR" b="1" dirty="0"/>
              <a:t>.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* </a:t>
            </a:r>
            <a:r>
              <a:rPr lang="en-US" altLang="ko-KR" b="1" dirty="0" err="1">
                <a:solidFill>
                  <a:srgbClr val="FF0000"/>
                </a:solidFill>
              </a:rPr>
              <a:t>Register_date</a:t>
            </a:r>
            <a:r>
              <a:rPr lang="ko-KR" altLang="en-US" b="1" dirty="0">
                <a:solidFill>
                  <a:srgbClr val="FF0000"/>
                </a:solidFill>
              </a:rPr>
              <a:t>는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Date </a:t>
            </a:r>
            <a:r>
              <a:rPr lang="ko-KR" altLang="en-US" b="1" dirty="0">
                <a:solidFill>
                  <a:srgbClr val="FF0000"/>
                </a:solidFill>
              </a:rPr>
              <a:t>또는 </a:t>
            </a:r>
            <a:r>
              <a:rPr lang="en-US" altLang="ko-KR" b="1" dirty="0" err="1">
                <a:solidFill>
                  <a:srgbClr val="FF0000"/>
                </a:solidFill>
              </a:rPr>
              <a:t>datetime</a:t>
            </a:r>
            <a:r>
              <a:rPr lang="ko-KR" altLang="en-US" b="1" dirty="0">
                <a:solidFill>
                  <a:srgbClr val="FF0000"/>
                </a:solidFill>
              </a:rPr>
              <a:t>으로 타입을 준다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6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데이터베이스와 데이터베이스 관리 시스템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데이터베이스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Database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조직 내에서 다수의 사용자들이 공유해 사용할 수 있도록 통합하고 저장한 운영 데이터의 집합체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데이터베이스 관리 시스템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DBMS</a:t>
            </a:r>
            <a:r>
              <a:rPr lang="en-US" altLang="ko-KR" dirty="0">
                <a:latin typeface="+mn-ea"/>
              </a:rPr>
              <a:t>) :  </a:t>
            </a:r>
            <a:r>
              <a:rPr lang="ko-KR" altLang="en-US" dirty="0">
                <a:latin typeface="+mn-ea"/>
              </a:rPr>
              <a:t>데이터베이스를 생성하여 안정적이고 효율적으로 운영하는 데 필요한 기능들을 제공하는 </a:t>
            </a:r>
            <a:r>
              <a:rPr lang="ko-KR" altLang="en-US" b="1" dirty="0">
                <a:latin typeface="+mn-ea"/>
              </a:rPr>
              <a:t>소프트웨어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29056" y="2793672"/>
            <a:ext cx="7684113" cy="3307218"/>
            <a:chOff x="602475" y="3113965"/>
            <a:chExt cx="7684113" cy="3307218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75" y="3925633"/>
              <a:ext cx="2619375" cy="249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3401869" y="3113965"/>
              <a:ext cx="2315301" cy="2933260"/>
              <a:chOff x="3401869" y="3113965"/>
              <a:chExt cx="2315301" cy="2933260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1869" y="3113965"/>
                <a:ext cx="2315301" cy="2295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8310" y="5409050"/>
                <a:ext cx="1628775" cy="638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13361">
              <a:off x="2955982" y="4711511"/>
              <a:ext cx="531735" cy="41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6604">
              <a:off x="5539771" y="4691648"/>
              <a:ext cx="531735" cy="410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88" y="3625971"/>
              <a:ext cx="2133600" cy="25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350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en-US" altLang="ko-KR" dirty="0" err="1"/>
              <a:t>desc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생성된 테이블 구조 확인</a:t>
            </a:r>
            <a:endParaRPr lang="en-US" altLang="ko-KR" sz="20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  MariaDB[shop]&gt; </a:t>
            </a:r>
            <a:r>
              <a:rPr lang="en-US" altLang="ko-KR" sz="2400" dirty="0" err="1">
                <a:latin typeface="+mn-ea"/>
              </a:rPr>
              <a:t>desc</a:t>
            </a:r>
            <a:r>
              <a:rPr lang="en-US" altLang="ko-KR" sz="2400" dirty="0">
                <a:latin typeface="+mn-ea"/>
              </a:rPr>
              <a:t> goods;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9" y="2341681"/>
            <a:ext cx="9346523" cy="26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8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샘플 데이터 등록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테이블에 샘플 데이터 등록</a:t>
            </a:r>
          </a:p>
          <a:p>
            <a:r>
              <a:rPr lang="en-US" altLang="ko-KR" dirty="0">
                <a:latin typeface="+mn-ea"/>
              </a:rPr>
              <a:t>    INSERT  INTO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1, 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2, 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3, …) VALUES (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1, 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2, 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3, …);</a:t>
            </a:r>
          </a:p>
          <a:p>
            <a:endParaRPr lang="en-US" altLang="ko-KR" dirty="0">
              <a:latin typeface="+mn-ea"/>
            </a:endParaRPr>
          </a:p>
          <a:p>
            <a:endParaRPr lang="ko-KR" altLang="en-US" dirty="0"/>
          </a:p>
          <a:p>
            <a:r>
              <a:rPr lang="ko-KR" altLang="en-US" dirty="0"/>
              <a:t>INSERT  INTO  Goods VALUES ('0001', '티셔츠' ,'의류', 1000, 500, '2009-09-20');</a:t>
            </a:r>
          </a:p>
          <a:p>
            <a:r>
              <a:rPr lang="ko-KR" altLang="en-US" dirty="0"/>
              <a:t>INSERT  INTO  Goods VALUES ('0002', '</a:t>
            </a:r>
            <a:r>
              <a:rPr lang="ko-KR" altLang="en-US" dirty="0" err="1"/>
              <a:t>펀칭기</a:t>
            </a:r>
            <a:r>
              <a:rPr lang="ko-KR" altLang="en-US" dirty="0"/>
              <a:t>', '사무용품', 500, 320, '2009-09-11');</a:t>
            </a:r>
          </a:p>
          <a:p>
            <a:r>
              <a:rPr lang="ko-KR" altLang="en-US" dirty="0"/>
              <a:t>INSERT  INTO  Goods VALUES ('0003', '와이셔츠', '의류', 4000, 2800, NULL);</a:t>
            </a:r>
          </a:p>
          <a:p>
            <a:r>
              <a:rPr lang="ko-KR" altLang="en-US" dirty="0"/>
              <a:t>INSERT  INTO  Goods VALUES ('0004', '식칼', '주방용품', 3000, 2800, '2009-09-20');</a:t>
            </a:r>
          </a:p>
          <a:p>
            <a:r>
              <a:rPr lang="ko-KR" altLang="en-US" dirty="0"/>
              <a:t>INSERT  INTO  Goods VALUES ('0005', '압력솥', '주방용품', 6800, 5000, '2009-01-15');</a:t>
            </a:r>
          </a:p>
          <a:p>
            <a:r>
              <a:rPr lang="ko-KR" altLang="en-US" dirty="0"/>
              <a:t>INSERT  INTO  Goods VALUES ('0006', '포크', '주방용품', 500 , </a:t>
            </a:r>
            <a:r>
              <a:rPr lang="ko-KR" altLang="en-US" dirty="0">
                <a:solidFill>
                  <a:srgbClr val="FF0000"/>
                </a:solidFill>
              </a:rPr>
              <a:t>NULL </a:t>
            </a:r>
            <a:r>
              <a:rPr lang="ko-KR" altLang="en-US" dirty="0"/>
              <a:t>, '2009-09-20');</a:t>
            </a:r>
          </a:p>
          <a:p>
            <a:r>
              <a:rPr lang="ko-KR" altLang="en-US" dirty="0"/>
              <a:t>INSERT  INTO  Goods VALUES ('0007', '도마', '주방용품', 880 , 790, '2008-04-28');</a:t>
            </a:r>
          </a:p>
          <a:p>
            <a:r>
              <a:rPr lang="ko-KR" altLang="en-US" dirty="0"/>
              <a:t>INSERT  INTO  Goods VALUES ('0008', '볼펜', '사무용품', 100 , </a:t>
            </a:r>
            <a:r>
              <a:rPr lang="ko-KR" altLang="en-US" dirty="0">
                <a:solidFill>
                  <a:srgbClr val="FF0000"/>
                </a:solidFill>
              </a:rPr>
              <a:t>NULL </a:t>
            </a:r>
            <a:r>
              <a:rPr lang="ko-KR" altLang="en-US" dirty="0"/>
              <a:t>, '2009-11-11');</a:t>
            </a:r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복사해서 붙여 넣기 하며 데이터를 전부 다 입력한다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조회하여 검증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    SELECT  * FROM GOODS;</a:t>
            </a:r>
            <a:endParaRPr lang="en-US" altLang="ko-KR" dirty="0">
              <a:latin typeface="+mn-ea"/>
            </a:endParaRPr>
          </a:p>
        </p:txBody>
      </p:sp>
      <p:sp>
        <p:nvSpPr>
          <p:cNvPr id="5" name="사각형 설명선 4"/>
          <p:cNvSpPr/>
          <p:nvPr/>
        </p:nvSpPr>
        <p:spPr>
          <a:xfrm>
            <a:off x="5110545" y="4978221"/>
            <a:ext cx="4680520" cy="1195668"/>
          </a:xfrm>
          <a:prstGeom prst="wedgeRectCallout">
            <a:avLst>
              <a:gd name="adj1" fmla="val -34439"/>
              <a:gd name="adj2" fmla="val -982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실습에 계속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사용하기 때문에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en-US" b="1" dirty="0">
                <a:solidFill>
                  <a:schemeClr val="tx1"/>
                </a:solidFill>
              </a:rPr>
              <a:t>반드시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데이터를 입력한다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07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테이블 삭제와 변경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 삭제와 변경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DROP </a:t>
            </a:r>
            <a:r>
              <a:rPr lang="en-US" altLang="ko-KR" dirty="0">
                <a:latin typeface="+mn-ea"/>
              </a:rPr>
              <a:t> TABLE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&gt;;</a:t>
            </a:r>
          </a:p>
          <a:p>
            <a:r>
              <a:rPr lang="en-US" altLang="ko-KR" dirty="0">
                <a:latin typeface="+mn-ea"/>
              </a:rPr>
              <a:t>     </a:t>
            </a: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ALTER</a:t>
            </a:r>
            <a:r>
              <a:rPr lang="en-US" altLang="ko-KR" dirty="0">
                <a:latin typeface="+mn-ea"/>
              </a:rPr>
              <a:t>  TABLE 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  </a:t>
            </a:r>
            <a:r>
              <a:rPr lang="en-US" altLang="ko-KR" b="1" dirty="0">
                <a:latin typeface="+mn-ea"/>
              </a:rPr>
              <a:t>ADD</a:t>
            </a:r>
            <a:r>
              <a:rPr lang="en-US" altLang="ko-KR" dirty="0">
                <a:latin typeface="+mn-ea"/>
              </a:rPr>
              <a:t>     COLUMN  &lt;</a:t>
            </a:r>
            <a:r>
              <a:rPr lang="ko-KR" altLang="en-US" dirty="0">
                <a:latin typeface="+mn-ea"/>
              </a:rPr>
              <a:t>열 정의</a:t>
            </a:r>
            <a:r>
              <a:rPr lang="en-US" altLang="ko-KR" dirty="0">
                <a:latin typeface="+mn-ea"/>
              </a:rPr>
              <a:t>&gt;;     //</a:t>
            </a:r>
            <a:r>
              <a:rPr lang="ko-KR" altLang="en-US" dirty="0">
                <a:latin typeface="+mn-ea"/>
              </a:rPr>
              <a:t>열 추가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ALTER</a:t>
            </a:r>
            <a:r>
              <a:rPr lang="en-US" altLang="ko-KR" dirty="0">
                <a:latin typeface="+mn-ea"/>
              </a:rPr>
              <a:t>  TABLE 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  </a:t>
            </a:r>
            <a:r>
              <a:rPr lang="en-US" altLang="ko-KR" b="1" dirty="0">
                <a:latin typeface="+mn-ea"/>
              </a:rPr>
              <a:t>DROP</a:t>
            </a:r>
            <a:r>
              <a:rPr lang="en-US" altLang="ko-KR" dirty="0">
                <a:latin typeface="+mn-ea"/>
              </a:rPr>
              <a:t>   COLUMN 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&gt;;         //</a:t>
            </a:r>
            <a:r>
              <a:rPr lang="ko-KR" altLang="en-US" dirty="0">
                <a:latin typeface="+mn-ea"/>
              </a:rPr>
              <a:t>열 삭제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635" y="3207042"/>
            <a:ext cx="8882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변경 예시 </a:t>
            </a:r>
            <a:r>
              <a:rPr lang="en-US" altLang="ko-KR" sz="2400" dirty="0"/>
              <a:t>&gt; </a:t>
            </a:r>
          </a:p>
          <a:p>
            <a:r>
              <a:rPr lang="ko-KR" altLang="en-US" sz="2000" dirty="0"/>
              <a:t>ALTER  TABLE  Goods   </a:t>
            </a:r>
            <a:r>
              <a:rPr lang="ko-KR" altLang="en-US" sz="2000" b="1" dirty="0"/>
              <a:t>ADD</a:t>
            </a:r>
            <a:r>
              <a:rPr lang="ko-KR" altLang="en-US" sz="2000" dirty="0"/>
              <a:t>   goods_name_eng  VARCHAR(100);</a:t>
            </a:r>
          </a:p>
        </p:txBody>
      </p:sp>
    </p:spTree>
    <p:extLst>
      <p:ext uri="{BB962C8B-B14F-4D97-AF65-F5344CB8AC3E}">
        <p14:creationId xmlns:p14="http://schemas.microsoft.com/office/powerpoint/2010/main" val="672862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테이블 이름 변경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테이블 이름 변경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16727" y="247267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RENAME</a:t>
            </a:r>
            <a:r>
              <a:rPr lang="ko-KR" altLang="en-US" sz="3200" dirty="0"/>
              <a:t>  TABLE  </a:t>
            </a:r>
            <a:r>
              <a:rPr lang="en-US" altLang="ko-KR" sz="3200" dirty="0"/>
              <a:t>Goods</a:t>
            </a:r>
            <a:r>
              <a:rPr lang="ko-KR" altLang="en-US" sz="3200" dirty="0"/>
              <a:t>  </a:t>
            </a:r>
            <a:r>
              <a:rPr lang="ko-KR" altLang="en-US" sz="3200" dirty="0" err="1"/>
              <a:t>to</a:t>
            </a:r>
            <a:r>
              <a:rPr lang="ko-KR" altLang="en-US" sz="3200" dirty="0"/>
              <a:t>  </a:t>
            </a:r>
            <a:r>
              <a:rPr lang="en-US" altLang="ko-KR" sz="3200" dirty="0"/>
              <a:t>AAA</a:t>
            </a:r>
            <a:r>
              <a:rPr lang="ko-KR" altLang="en-US" sz="3200" dirty="0"/>
              <a:t>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16727" y="1746877"/>
            <a:ext cx="5745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RENAME TABLE 변경 전 이름   to  변경 후 이름;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34784" y="3722653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RENAME</a:t>
            </a:r>
            <a:r>
              <a:rPr lang="ko-KR" altLang="en-US" sz="3200" dirty="0"/>
              <a:t>  TABLE  </a:t>
            </a:r>
            <a:r>
              <a:rPr lang="en-US" altLang="ko-KR" sz="3200" dirty="0"/>
              <a:t>AAA </a:t>
            </a:r>
            <a:r>
              <a:rPr lang="ko-KR" altLang="en-US" sz="3200" dirty="0"/>
              <a:t> </a:t>
            </a:r>
            <a:r>
              <a:rPr lang="ko-KR" altLang="en-US" sz="3200" dirty="0" err="1"/>
              <a:t>to</a:t>
            </a:r>
            <a:r>
              <a:rPr lang="ko-KR" altLang="en-US" sz="3200" dirty="0"/>
              <a:t>  Goods;</a:t>
            </a:r>
          </a:p>
        </p:txBody>
      </p:sp>
    </p:spTree>
    <p:extLst>
      <p:ext uri="{BB962C8B-B14F-4D97-AF65-F5344CB8AC3E}">
        <p14:creationId xmlns:p14="http://schemas.microsoft.com/office/powerpoint/2010/main" val="157286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데이터베이스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addDB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생성 하시오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현재 생성된 데이터 베이스에서 다음 테이블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addtb01</a:t>
            </a:r>
            <a:r>
              <a:rPr lang="ko-KR" altLang="en-US" dirty="0">
                <a:latin typeface="+mn-ea"/>
              </a:rPr>
              <a:t> 작성을 작성하시오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아래와 같은 데이터를 입력</a:t>
            </a:r>
            <a:r>
              <a:rPr lang="ko-KR" altLang="en-US" dirty="0">
                <a:latin typeface="+mn-ea"/>
              </a:rPr>
              <a:t> 하시오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테이블 </a:t>
            </a:r>
            <a:r>
              <a:rPr lang="en-US" altLang="ko-KR" dirty="0">
                <a:latin typeface="+mn-ea"/>
              </a:rPr>
              <a:t>addtb01</a:t>
            </a:r>
            <a:r>
              <a:rPr lang="ko-KR" altLang="en-US" dirty="0">
                <a:latin typeface="+mn-ea"/>
              </a:rPr>
              <a:t> 에서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주소 하고 전화번호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날짜 열</a:t>
            </a:r>
            <a:r>
              <a:rPr lang="ko-KR" altLang="en-US" dirty="0">
                <a:latin typeface="+mn-ea"/>
              </a:rPr>
              <a:t>을 추가 하시오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5. </a:t>
            </a:r>
            <a:r>
              <a:rPr lang="ko-KR" altLang="en-US" dirty="0">
                <a:latin typeface="+mn-ea"/>
              </a:rPr>
              <a:t>테이블 이름을 </a:t>
            </a:r>
            <a:r>
              <a:rPr lang="en-US" altLang="ko-KR" dirty="0">
                <a:latin typeface="+mn-ea"/>
              </a:rPr>
              <a:t>addtb01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addtb02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로 변경</a:t>
            </a:r>
            <a:r>
              <a:rPr lang="ko-KR" altLang="en-US" dirty="0">
                <a:latin typeface="+mn-ea"/>
              </a:rPr>
              <a:t> 하시오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14769"/>
              </p:ext>
            </p:extLst>
          </p:nvPr>
        </p:nvGraphicFramePr>
        <p:xfrm>
          <a:off x="280310" y="1754188"/>
          <a:ext cx="7896537" cy="1441704"/>
        </p:xfrm>
        <a:graphic>
          <a:graphicData uri="http://schemas.openxmlformats.org/drawingml/2006/table">
            <a:tbl>
              <a:tblPr/>
              <a:tblGrid>
                <a:gridCol w="2256259">
                  <a:extLst>
                    <a:ext uri="{9D8B030D-6E8A-4147-A177-3AD203B41FA5}">
                      <a16:colId xmlns="" xmlns:a16="http://schemas.microsoft.com/office/drawing/2014/main" val="3840239206"/>
                    </a:ext>
                  </a:extLst>
                </a:gridCol>
                <a:gridCol w="3008099">
                  <a:extLst>
                    <a:ext uri="{9D8B030D-6E8A-4147-A177-3AD203B41FA5}">
                      <a16:colId xmlns="" xmlns:a16="http://schemas.microsoft.com/office/drawing/2014/main" val="1515242817"/>
                    </a:ext>
                  </a:extLst>
                </a:gridCol>
                <a:gridCol w="2632179">
                  <a:extLst>
                    <a:ext uri="{9D8B030D-6E8A-4147-A177-3AD203B41FA5}">
                      <a16:colId xmlns="" xmlns:a16="http://schemas.microsoft.com/office/drawing/2014/main" val="297009473"/>
                    </a:ext>
                  </a:extLst>
                </a:gridCol>
              </a:tblGrid>
              <a:tr h="1826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nu)(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숫자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10) / PK</a:t>
                      </a: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name)(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문자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10) / NOT NULL</a:t>
                      </a: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학과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dep)(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문자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20) / NOT NULL</a:t>
                      </a: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0557072"/>
                  </a:ext>
                </a:extLst>
              </a:tr>
              <a:tr h="122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경영학과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84843549"/>
                  </a:ext>
                </a:extLst>
              </a:tr>
              <a:tr h="122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경영학과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5720880"/>
                  </a:ext>
                </a:extLst>
              </a:tr>
              <a:tr h="122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306702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04486"/>
              </p:ext>
            </p:extLst>
          </p:nvPr>
        </p:nvGraphicFramePr>
        <p:xfrm>
          <a:off x="280310" y="3715266"/>
          <a:ext cx="9352638" cy="1441704"/>
        </p:xfrm>
        <a:graphic>
          <a:graphicData uri="http://schemas.openxmlformats.org/drawingml/2006/table">
            <a:tbl>
              <a:tblPr/>
              <a:tblGrid>
                <a:gridCol w="1302305">
                  <a:extLst>
                    <a:ext uri="{9D8B030D-6E8A-4147-A177-3AD203B41FA5}">
                      <a16:colId xmlns="" xmlns:a16="http://schemas.microsoft.com/office/drawing/2014/main" val="576515787"/>
                    </a:ext>
                  </a:extLst>
                </a:gridCol>
                <a:gridCol w="1424354">
                  <a:extLst>
                    <a:ext uri="{9D8B030D-6E8A-4147-A177-3AD203B41FA5}">
                      <a16:colId xmlns="" xmlns:a16="http://schemas.microsoft.com/office/drawing/2014/main" val="258227370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391926134"/>
                    </a:ext>
                  </a:extLst>
                </a:gridCol>
                <a:gridCol w="1345223">
                  <a:extLst>
                    <a:ext uri="{9D8B030D-6E8A-4147-A177-3AD203B41FA5}">
                      <a16:colId xmlns="" xmlns:a16="http://schemas.microsoft.com/office/drawing/2014/main" val="1590955141"/>
                    </a:ext>
                  </a:extLst>
                </a:gridCol>
                <a:gridCol w="1424354">
                  <a:extLst>
                    <a:ext uri="{9D8B030D-6E8A-4147-A177-3AD203B41FA5}">
                      <a16:colId xmlns="" xmlns:a16="http://schemas.microsoft.com/office/drawing/2014/main" val="1978573817"/>
                    </a:ext>
                  </a:extLst>
                </a:gridCol>
                <a:gridCol w="2484802">
                  <a:extLst>
                    <a:ext uri="{9D8B030D-6E8A-4147-A177-3AD203B41FA5}">
                      <a16:colId xmlns="" xmlns:a16="http://schemas.microsoft.com/office/drawing/2014/main" val="2139286769"/>
                    </a:ext>
                  </a:extLst>
                </a:gridCol>
              </a:tblGrid>
              <a:tr h="1155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nu)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name)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학과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dep)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ad</a:t>
                      </a:r>
                      <a:r>
                        <a:rPr lang="en-US" sz="14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dr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tel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날자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reg_data</a:t>
                      </a:r>
                      <a:r>
                        <a:rPr 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5415891"/>
                  </a:ext>
                </a:extLst>
              </a:tr>
              <a:tr h="887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경영학과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24084139"/>
                  </a:ext>
                </a:extLst>
              </a:tr>
              <a:tr h="887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경영학과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54578988"/>
                  </a:ext>
                </a:extLst>
              </a:tr>
              <a:tr h="1042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이길동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</a:t>
                      </a: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4490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84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검색</a:t>
            </a:r>
            <a:r>
              <a:rPr lang="en-US" altLang="ko-KR" b="1" dirty="0">
                <a:latin typeface="+mn-ea"/>
              </a:rPr>
              <a:t>(SELECT)</a:t>
            </a:r>
            <a:r>
              <a:rPr lang="ko-KR" altLang="en-US" b="1" dirty="0">
                <a:latin typeface="+mn-ea"/>
              </a:rPr>
              <a:t>의 기본</a:t>
            </a:r>
          </a:p>
        </p:txBody>
      </p:sp>
    </p:spTree>
    <p:extLst>
      <p:ext uri="{BB962C8B-B14F-4D97-AF65-F5344CB8AC3E}">
        <p14:creationId xmlns:p14="http://schemas.microsoft.com/office/powerpoint/2010/main" val="1582455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SELECT</a:t>
            </a:r>
            <a:r>
              <a:rPr lang="ko-KR" altLang="en-US" sz="2000" dirty="0">
                <a:latin typeface="+mn-ea"/>
              </a:rPr>
              <a:t>문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- SELECT</a:t>
            </a:r>
            <a:r>
              <a:rPr lang="ko-KR" altLang="en-US" sz="2000" dirty="0">
                <a:latin typeface="+mn-ea"/>
              </a:rPr>
              <a:t>절과 </a:t>
            </a:r>
            <a:r>
              <a:rPr lang="en-US" altLang="ko-KR" sz="2000" dirty="0">
                <a:latin typeface="+mn-ea"/>
              </a:rPr>
              <a:t>FROM</a:t>
            </a:r>
            <a:r>
              <a:rPr lang="ko-KR" altLang="en-US" sz="2000" dirty="0">
                <a:latin typeface="+mn-ea"/>
              </a:rPr>
              <a:t>절만 필수적인 절이고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나머지는 선택 사항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0778" y="1875127"/>
            <a:ext cx="915837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SELECT     [DISTINCT] 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1, 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2,  ..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FROM      </a:t>
            </a:r>
            <a:r>
              <a:rPr lang="ko-KR" altLang="en-US" sz="2000" dirty="0" err="1">
                <a:latin typeface="+mn-ea"/>
              </a:rPr>
              <a:t>테이블명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[WHERE    </a:t>
            </a:r>
            <a:r>
              <a:rPr lang="ko-KR" altLang="en-US" sz="2000" dirty="0">
                <a:latin typeface="+mn-ea"/>
              </a:rPr>
              <a:t>조건 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             [</a:t>
            </a:r>
            <a:r>
              <a:rPr lang="ko-KR" altLang="en-US" sz="2000" dirty="0">
                <a:latin typeface="+mn-ea"/>
              </a:rPr>
              <a:t>중첩질의</a:t>
            </a:r>
            <a:r>
              <a:rPr lang="en-US" altLang="ko-KR" sz="2000" dirty="0">
                <a:latin typeface="+mn-ea"/>
              </a:rPr>
              <a:t>]  ]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[GROUP BY  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1,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en-US" altLang="ko-KR" sz="2000" dirty="0">
                <a:latin typeface="+mn-ea"/>
              </a:rPr>
              <a:t>2, .…..]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HAVING       </a:t>
            </a:r>
            <a:r>
              <a:rPr lang="ko-KR" altLang="en-US" sz="2000" dirty="0">
                <a:latin typeface="+mn-ea"/>
              </a:rPr>
              <a:t>조건</a:t>
            </a:r>
            <a:r>
              <a:rPr lang="en-US" altLang="ko-KR" sz="2000" dirty="0">
                <a:latin typeface="+mn-ea"/>
              </a:rPr>
              <a:t>]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[ORDER BY   </a:t>
            </a:r>
            <a:r>
              <a:rPr lang="ko-KR" altLang="en-US" sz="2000" dirty="0" err="1">
                <a:latin typeface="+mn-ea"/>
              </a:rPr>
              <a:t>열이름</a:t>
            </a:r>
            <a:r>
              <a:rPr lang="ko-KR" altLang="en-US" sz="2000" dirty="0">
                <a:latin typeface="+mn-ea"/>
              </a:rPr>
              <a:t>   </a:t>
            </a:r>
            <a:r>
              <a:rPr lang="en-US" altLang="ko-KR" sz="2000" dirty="0">
                <a:latin typeface="+mn-ea"/>
              </a:rPr>
              <a:t>[ ASC | DESC ] ];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034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SELECT</a:t>
            </a:r>
            <a:r>
              <a:rPr lang="ko-KR" altLang="en-US" sz="2000" dirty="0">
                <a:latin typeface="+mn-ea"/>
              </a:rPr>
              <a:t>절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&gt; SELECT 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2&gt;, …     FROM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>
                <a:latin typeface="+mn-ea"/>
              </a:rPr>
              <a:t>&gt;;  </a:t>
            </a:r>
            <a:r>
              <a:rPr lang="en-US" altLang="ko-KR" dirty="0">
                <a:latin typeface="+mn-ea"/>
              </a:rPr>
              <a:t>-- </a:t>
            </a:r>
            <a:r>
              <a:rPr lang="ko-KR" altLang="en-US" dirty="0">
                <a:latin typeface="+mn-ea"/>
              </a:rPr>
              <a:t>지정한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열을 출력한다</a:t>
            </a:r>
            <a:endParaRPr lang="en-US" altLang="ko-KR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 SELECT   *   FROM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&gt;;                                </a:t>
            </a:r>
            <a:r>
              <a:rPr lang="en-US" altLang="ko-KR" b="1" dirty="0">
                <a:latin typeface="+mn-ea"/>
              </a:rPr>
              <a:t>-- </a:t>
            </a:r>
            <a:r>
              <a:rPr lang="ko-KR" altLang="en-US" b="1" dirty="0">
                <a:latin typeface="+mn-ea"/>
              </a:rPr>
              <a:t>모든 열을 출력한다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DD5100-BE2E-4DA6-8E08-A8840050D631}"/>
              </a:ext>
            </a:extLst>
          </p:cNvPr>
          <p:cNvSpPr txBox="1"/>
          <p:nvPr/>
        </p:nvSpPr>
        <p:spPr>
          <a:xfrm>
            <a:off x="4060703" y="2709104"/>
            <a:ext cx="151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모든 열 출력</a:t>
            </a:r>
            <a:r>
              <a:rPr lang="en-US" altLang="ko-KR" sz="1400" b="1" dirty="0">
                <a:latin typeface="+mn-ea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7B625EE-7C65-4EE9-B4D3-4CCB487E29C7}"/>
              </a:ext>
            </a:extLst>
          </p:cNvPr>
          <p:cNvSpPr txBox="1"/>
          <p:nvPr/>
        </p:nvSpPr>
        <p:spPr>
          <a:xfrm>
            <a:off x="6698014" y="3623402"/>
            <a:ext cx="198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선택한 열 출력</a:t>
            </a:r>
            <a:r>
              <a:rPr lang="en-US" altLang="ko-KR" sz="1400" b="1" dirty="0">
                <a:latin typeface="+mn-ea"/>
              </a:rPr>
              <a:t>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9341" y="2661200"/>
            <a:ext cx="54006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SELECT  *   FROM  Goods;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9340" y="3567480"/>
            <a:ext cx="7572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SELECT goods_id, goods_name</a:t>
            </a:r>
            <a:r>
              <a:rPr lang="en-US" altLang="ko-KR" dirty="0"/>
              <a:t>    </a:t>
            </a:r>
            <a:r>
              <a:rPr lang="ko-KR" altLang="en-US" dirty="0"/>
              <a:t>FROM Goods;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9341" y="4883129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SELECT </a:t>
            </a:r>
            <a:r>
              <a:rPr lang="ko-KR" altLang="en-US" dirty="0" err="1"/>
              <a:t>goods_id</a:t>
            </a:r>
            <a:r>
              <a:rPr lang="ko-KR" altLang="en-US" dirty="0"/>
              <a:t>, </a:t>
            </a:r>
            <a:r>
              <a:rPr lang="ko-KR" altLang="en-US" dirty="0" err="1"/>
              <a:t>goods_name</a:t>
            </a:r>
            <a:r>
              <a:rPr lang="ko-KR" altLang="en-US" dirty="0"/>
              <a:t>, </a:t>
            </a:r>
            <a:r>
              <a:rPr lang="ko-KR" altLang="en-US" dirty="0" err="1"/>
              <a:t>goods_classify</a:t>
            </a:r>
            <a:r>
              <a:rPr lang="ko-KR" altLang="en-US" dirty="0"/>
              <a:t>, </a:t>
            </a:r>
            <a:endParaRPr lang="en-US" altLang="ko-KR" dirty="0"/>
          </a:p>
          <a:p>
            <a:r>
              <a:rPr lang="ko-KR" altLang="en-US" dirty="0" err="1"/>
              <a:t>sell_price</a:t>
            </a:r>
            <a:r>
              <a:rPr lang="ko-KR" altLang="en-US" dirty="0"/>
              <a:t>,  </a:t>
            </a:r>
            <a:r>
              <a:rPr lang="ko-KR" altLang="en-US" dirty="0" err="1"/>
              <a:t>buy_price</a:t>
            </a:r>
            <a:r>
              <a:rPr lang="ko-KR" altLang="en-US" dirty="0"/>
              <a:t>, </a:t>
            </a:r>
            <a:r>
              <a:rPr lang="ko-KR" altLang="en-US" dirty="0" err="1"/>
              <a:t>register_date</a:t>
            </a:r>
            <a:endParaRPr lang="ko-KR" altLang="en-US" dirty="0"/>
          </a:p>
          <a:p>
            <a:r>
              <a:rPr lang="ko-KR" altLang="en-US" dirty="0"/>
              <a:t> FROM Goods;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9341" y="4217286"/>
            <a:ext cx="7572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SELECT </a:t>
            </a:r>
            <a:r>
              <a:rPr lang="ko-KR" altLang="en-US" dirty="0" err="1"/>
              <a:t>goods_id</a:t>
            </a:r>
            <a:r>
              <a:rPr lang="ko-KR" altLang="en-US" dirty="0"/>
              <a:t>, </a:t>
            </a:r>
            <a:r>
              <a:rPr lang="ko-KR" altLang="en-US" dirty="0" err="1"/>
              <a:t>register_date</a:t>
            </a:r>
            <a:r>
              <a:rPr lang="ko-KR" altLang="en-US" dirty="0"/>
              <a:t>  FROM Goods;</a:t>
            </a:r>
          </a:p>
        </p:txBody>
      </p:sp>
    </p:spTree>
    <p:extLst>
      <p:ext uri="{BB962C8B-B14F-4D97-AF65-F5344CB8AC3E}">
        <p14:creationId xmlns:p14="http://schemas.microsoft.com/office/powerpoint/2010/main" val="4040722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열에 별칭</a:t>
            </a:r>
            <a:r>
              <a:rPr lang="en-US" altLang="ko-KR" sz="2000" dirty="0">
                <a:latin typeface="+mn-ea"/>
              </a:rPr>
              <a:t>(alias)</a:t>
            </a:r>
            <a:r>
              <a:rPr lang="ko-KR" altLang="en-US" sz="2000" dirty="0">
                <a:latin typeface="+mn-ea"/>
              </a:rPr>
              <a:t> 부여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서로 다른 테이블에 동일한 이름을 가진 열 이름이 있거나 속해 있을 때 복잡한 열 이름 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연산식이 적용된 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ko-KR" altLang="en-US" dirty="0">
                <a:latin typeface="+mn-ea"/>
              </a:rPr>
              <a:t> 등의 이름을 구분하는 방법</a:t>
            </a: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&gt; SELECT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1&gt; AS &lt;</a:t>
            </a:r>
            <a:r>
              <a:rPr lang="ko-KR" altLang="en-US" dirty="0">
                <a:latin typeface="+mn-ea"/>
              </a:rPr>
              <a:t>별칭</a:t>
            </a:r>
            <a:r>
              <a:rPr lang="en-US" altLang="ko-KR" dirty="0">
                <a:latin typeface="+mn-ea"/>
              </a:rPr>
              <a:t>1&gt;, 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2&gt;  AS &lt;</a:t>
            </a:r>
            <a:r>
              <a:rPr lang="ko-KR" altLang="en-US" dirty="0">
                <a:latin typeface="+mn-ea"/>
              </a:rPr>
              <a:t>별칭</a:t>
            </a:r>
            <a:r>
              <a:rPr lang="en-US" altLang="ko-KR" dirty="0">
                <a:latin typeface="+mn-ea"/>
              </a:rPr>
              <a:t>2&gt;,  … FROM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99388" y="2884016"/>
            <a:ext cx="54006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SELECT goods_id    AS  id,</a:t>
            </a:r>
          </a:p>
          <a:p>
            <a:r>
              <a:rPr lang="ko-KR" altLang="en-US" sz="2000" dirty="0"/>
              <a:t>       goods_name   AS  name,</a:t>
            </a:r>
          </a:p>
          <a:p>
            <a:r>
              <a:rPr lang="ko-KR" altLang="en-US" sz="2000" dirty="0"/>
              <a:t>      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 AS  </a:t>
            </a:r>
            <a:r>
              <a:rPr lang="ko-KR" altLang="en-US" sz="2000" dirty="0" err="1"/>
              <a:t>price</a:t>
            </a:r>
            <a:endParaRPr lang="ko-KR" altLang="en-US" sz="2000" dirty="0"/>
          </a:p>
          <a:p>
            <a:r>
              <a:rPr lang="ko-KR" altLang="en-US" sz="2000" dirty="0"/>
              <a:t>  FROM Goods;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24146" y="4540200"/>
            <a:ext cx="54006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    AS 아이디,</a:t>
            </a:r>
          </a:p>
          <a:p>
            <a:r>
              <a:rPr lang="ko-KR" altLang="en-US" sz="2000" dirty="0"/>
              <a:t>      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   AS 상품명,</a:t>
            </a:r>
          </a:p>
          <a:p>
            <a:r>
              <a:rPr lang="ko-KR" altLang="en-US" sz="2000" dirty="0"/>
              <a:t>      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  AS  가격</a:t>
            </a:r>
          </a:p>
          <a:p>
            <a:r>
              <a:rPr lang="ko-KR" altLang="en-US" sz="2000" dirty="0"/>
              <a:t>  FROM Goods;</a:t>
            </a:r>
          </a:p>
        </p:txBody>
      </p:sp>
    </p:spTree>
    <p:extLst>
      <p:ext uri="{BB962C8B-B14F-4D97-AF65-F5344CB8AC3E}">
        <p14:creationId xmlns:p14="http://schemas.microsoft.com/office/powerpoint/2010/main" val="4261399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상수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변수 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문자  출력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&gt; SELECT  &lt;</a:t>
            </a:r>
            <a:r>
              <a:rPr lang="ko-KR" altLang="en-US" dirty="0">
                <a:latin typeface="+mn-ea"/>
              </a:rPr>
              <a:t>상수 또는 문자 또는 날짜</a:t>
            </a:r>
            <a:r>
              <a:rPr lang="en-US" altLang="ko-KR" dirty="0">
                <a:latin typeface="+mn-ea"/>
              </a:rPr>
              <a:t>&gt;  AS &lt;</a:t>
            </a:r>
            <a:r>
              <a:rPr lang="ko-KR" altLang="en-US" dirty="0">
                <a:latin typeface="+mn-ea"/>
              </a:rPr>
              <a:t>별칭</a:t>
            </a:r>
            <a:r>
              <a:rPr lang="en-US" altLang="ko-KR" dirty="0">
                <a:latin typeface="+mn-ea"/>
              </a:rPr>
              <a:t>&gt;   FROM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0462" y="1656608"/>
            <a:ext cx="540067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SELECT  '2009-02-24' AS </a:t>
            </a:r>
            <a:r>
              <a:rPr lang="ko-KR" altLang="en-US" sz="2000" dirty="0" err="1"/>
              <a:t>date</a:t>
            </a:r>
            <a:r>
              <a:rPr lang="ko-KR" altLang="en-US" sz="2000" dirty="0"/>
              <a:t>,</a:t>
            </a:r>
          </a:p>
          <a:p>
            <a:r>
              <a:rPr lang="ko-KR" altLang="en-US" sz="2000" dirty="0"/>
              <a:t> 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endParaRPr lang="ko-KR" altLang="en-US" sz="2000" dirty="0"/>
          </a:p>
          <a:p>
            <a:r>
              <a:rPr lang="ko-KR" altLang="en-US" sz="2000" dirty="0"/>
              <a:t>  FROM Goods;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21598" y="1487613"/>
            <a:ext cx="3240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SELECT  10 AS </a:t>
            </a:r>
            <a:r>
              <a:rPr lang="ko-KR" altLang="en-US" sz="2000" dirty="0" err="1"/>
              <a:t>num</a:t>
            </a:r>
            <a:r>
              <a:rPr lang="ko-KR" altLang="en-US" sz="2000" dirty="0"/>
              <a:t>,</a:t>
            </a:r>
          </a:p>
          <a:p>
            <a:r>
              <a:rPr lang="ko-KR" altLang="en-US" sz="2000" dirty="0"/>
              <a:t> 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endParaRPr lang="ko-KR" altLang="en-US" sz="2000" dirty="0"/>
          </a:p>
          <a:p>
            <a:r>
              <a:rPr lang="ko-KR" altLang="en-US" sz="2000" dirty="0"/>
              <a:t>  FROM Goods;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2881122"/>
            <a:ext cx="8972483" cy="36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데이터베이스 특징</a:t>
            </a:r>
            <a:endParaRPr lang="en-US" altLang="ko-KR" dirty="0">
              <a:latin typeface="+mn-ea"/>
            </a:endParaRPr>
          </a:p>
          <a:p>
            <a:pPr lvl="1">
              <a:buClr>
                <a:srgbClr val="4F784C"/>
              </a:buClr>
            </a:pPr>
            <a:r>
              <a:rPr lang="ko-KR" altLang="en-US" dirty="0">
                <a:latin typeface="+mn-ea"/>
              </a:rPr>
              <a:t>데이터베이스를 이용하면 업무의 흐름에 따라 </a:t>
            </a:r>
            <a:r>
              <a:rPr lang="ko-KR" altLang="en-US" b="1" dirty="0">
                <a:latin typeface="+mn-ea"/>
              </a:rPr>
              <a:t>데이터를 통합 및 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분리하여 관리</a:t>
            </a:r>
            <a:r>
              <a:rPr lang="ko-KR" altLang="en-US" dirty="0">
                <a:latin typeface="+mn-ea"/>
              </a:rPr>
              <a:t>할 수 있게 되므로 이러한 </a:t>
            </a:r>
            <a:r>
              <a:rPr lang="ko-KR" altLang="en-US" b="1" dirty="0" err="1">
                <a:latin typeface="+mn-ea"/>
              </a:rPr>
              <a:t>중복성</a:t>
            </a:r>
            <a:r>
              <a:rPr lang="ko-KR" altLang="en-US" dirty="0" err="1">
                <a:latin typeface="+mn-ea"/>
              </a:rPr>
              <a:t>을</a:t>
            </a:r>
            <a:r>
              <a:rPr lang="ko-KR" altLang="en-US" dirty="0">
                <a:latin typeface="+mn-ea"/>
              </a:rPr>
              <a:t> 줄일 수 있음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endParaRPr lang="ko-KR" altLang="en-US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dirty="0">
              <a:latin typeface="+mn-ea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81" y="2144711"/>
            <a:ext cx="65722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118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중복을 제외한 출력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&gt; SELECT 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DISTINCT</a:t>
            </a:r>
            <a:r>
              <a:rPr lang="en-US" altLang="ko-KR" dirty="0">
                <a:latin typeface="+mn-ea"/>
              </a:rPr>
              <a:t>  &lt;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2&gt;, …   FROM 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0310" y="2403916"/>
            <a:ext cx="635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SELECT  </a:t>
            </a:r>
            <a:r>
              <a:rPr lang="ko-KR" altLang="en-US" sz="2400" dirty="0" err="1"/>
              <a:t>goods_classify</a:t>
            </a:r>
            <a:r>
              <a:rPr lang="ko-KR" altLang="en-US" sz="2400" dirty="0"/>
              <a:t>    FROM Goods;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0310" y="3231137"/>
            <a:ext cx="8428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SELECT  DISTINCT </a:t>
            </a:r>
            <a:r>
              <a:rPr lang="ko-KR" altLang="en-US" sz="2400" dirty="0" err="1"/>
              <a:t>goods_classify</a:t>
            </a:r>
            <a:r>
              <a:rPr lang="ko-KR" altLang="en-US" sz="2400" dirty="0"/>
              <a:t>   FROM Goods;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0310" y="4095233"/>
            <a:ext cx="635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SELECT  DISTINCT </a:t>
            </a:r>
            <a:r>
              <a:rPr lang="ko-KR" altLang="en-US" sz="2400" dirty="0" err="1"/>
              <a:t>buy_price</a:t>
            </a:r>
            <a:r>
              <a:rPr lang="ko-KR" altLang="en-US" sz="2400" dirty="0"/>
              <a:t>   FROM Goods;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0310" y="4970067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SELECT  DISTINCT </a:t>
            </a:r>
            <a:r>
              <a:rPr lang="ko-KR" altLang="en-US" sz="2400" dirty="0" err="1"/>
              <a:t>goods_classify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register_date</a:t>
            </a:r>
            <a:r>
              <a:rPr lang="ko-KR" altLang="en-US" sz="2400" dirty="0"/>
              <a:t>   FROM Goods;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7B625EE-7C65-4EE9-B4D3-4CCB487E29C7}"/>
              </a:ext>
            </a:extLst>
          </p:cNvPr>
          <p:cNvSpPr txBox="1"/>
          <p:nvPr/>
        </p:nvSpPr>
        <p:spPr>
          <a:xfrm>
            <a:off x="6768429" y="2243931"/>
            <a:ext cx="3137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중복 제거 안된 데이터와</a:t>
            </a:r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latin typeface="+mn-ea"/>
              </a:rPr>
              <a:t>중복 제거된 데이터를 비교한다</a:t>
            </a:r>
            <a:r>
              <a:rPr lang="en-US" altLang="ko-KR" sz="1600" b="1" dirty="0">
                <a:latin typeface="+mn-e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7418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where</a:t>
            </a:r>
            <a:r>
              <a:rPr lang="ko-KR" altLang="en-US" dirty="0"/>
              <a:t>절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WHERE</a:t>
            </a:r>
            <a:r>
              <a:rPr lang="ko-KR" altLang="en-US" sz="2000" dirty="0">
                <a:latin typeface="+mn-ea"/>
              </a:rPr>
              <a:t>절을 사용한 행 선택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&gt; SELECT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2&gt;, … FROM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WHERE  &lt;</a:t>
            </a:r>
            <a:r>
              <a:rPr lang="ko-KR" altLang="en-US" dirty="0">
                <a:latin typeface="+mn-ea"/>
              </a:rPr>
              <a:t>조건식</a:t>
            </a:r>
            <a:r>
              <a:rPr lang="en-US" altLang="ko-KR" dirty="0">
                <a:latin typeface="+mn-ea"/>
              </a:rPr>
              <a:t>&gt;;</a:t>
            </a:r>
          </a:p>
          <a:p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참고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검색 조건에 사용한 열을 출력하지 않아도 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주의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구</a:t>
            </a:r>
            <a:r>
              <a:rPr lang="en-US" altLang="ko-KR" dirty="0">
                <a:latin typeface="+mn-ea"/>
              </a:rPr>
              <a:t>(SELECT..FROM..WHERE )</a:t>
            </a:r>
            <a:r>
              <a:rPr lang="ko-KR" altLang="en-US" dirty="0">
                <a:latin typeface="+mn-ea"/>
              </a:rPr>
              <a:t>의 순서를 변경하면 에러가 발생한다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33040" y="386505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검색조건에 사용한 열을 출력하는 경우</a:t>
            </a:r>
            <a:r>
              <a:rPr lang="en-US" altLang="ko-KR" sz="1400" b="1" dirty="0">
                <a:latin typeface="+mn-ea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3315" y="6151669"/>
            <a:ext cx="42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검색조건에 사용한 열을 출력하지 않는 경우</a:t>
            </a:r>
            <a:r>
              <a:rPr lang="en-US" altLang="ko-KR" sz="1400" b="1" dirty="0">
                <a:latin typeface="+mn-ea"/>
              </a:rPr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2021236"/>
            <a:ext cx="9085942" cy="1843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4192268"/>
            <a:ext cx="9085942" cy="20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4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where</a:t>
            </a:r>
            <a:r>
              <a:rPr lang="ko-KR" altLang="en-US" dirty="0"/>
              <a:t>절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WHERE</a:t>
            </a:r>
            <a:r>
              <a:rPr lang="ko-KR" altLang="en-US" sz="2000" dirty="0">
                <a:latin typeface="+mn-ea"/>
              </a:rPr>
              <a:t>절을 사용한 행 선택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&gt; SELECT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 err="1">
                <a:latin typeface="+mn-ea"/>
              </a:rPr>
              <a:t>열이름</a:t>
            </a:r>
            <a:r>
              <a:rPr lang="en-US" altLang="ko-KR" dirty="0">
                <a:latin typeface="+mn-ea"/>
              </a:rPr>
              <a:t>2&gt;, … FROM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WHERE &lt;</a:t>
            </a:r>
            <a:r>
              <a:rPr lang="ko-KR" altLang="en-US" dirty="0">
                <a:latin typeface="+mn-ea"/>
              </a:rPr>
              <a:t>조건식</a:t>
            </a:r>
            <a:r>
              <a:rPr lang="en-US" altLang="ko-KR" dirty="0">
                <a:latin typeface="+mn-ea"/>
              </a:rPr>
              <a:t>&gt;;</a:t>
            </a:r>
          </a:p>
          <a:p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참고 </a:t>
            </a:r>
            <a:r>
              <a:rPr lang="en-US" altLang="ko-KR" dirty="0">
                <a:latin typeface="+mn-ea"/>
              </a:rPr>
              <a:t>:  </a:t>
            </a:r>
            <a:r>
              <a:rPr lang="ko-KR" altLang="en-US" dirty="0">
                <a:latin typeface="+mn-ea"/>
              </a:rPr>
              <a:t>검색 조건에 사용한 열을 출력하지 않아도 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b="1" dirty="0">
                <a:latin typeface="+mn-ea"/>
              </a:rPr>
              <a:t>  - </a:t>
            </a:r>
            <a:r>
              <a:rPr lang="ko-KR" altLang="en-US" b="1" dirty="0">
                <a:latin typeface="+mn-ea"/>
              </a:rPr>
              <a:t>주의 </a:t>
            </a:r>
            <a:r>
              <a:rPr lang="en-US" altLang="ko-KR" b="1" dirty="0">
                <a:latin typeface="+mn-ea"/>
              </a:rPr>
              <a:t>:  SELECT.. FROM.. WHERE </a:t>
            </a:r>
            <a:r>
              <a:rPr lang="ko-KR" altLang="en-US" b="1" dirty="0">
                <a:latin typeface="+mn-ea"/>
              </a:rPr>
              <a:t>의 순서를 변경하면 에러가 발생한다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9985" y="4416014"/>
            <a:ext cx="54006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/>
              <a:t>SELECT </a:t>
            </a:r>
            <a:r>
              <a:rPr lang="ko-KR" altLang="en-US" sz="2400" dirty="0" err="1"/>
              <a:t>goods_name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goods_classify</a:t>
            </a:r>
            <a:endParaRPr lang="ko-KR" altLang="en-US" sz="2400" dirty="0"/>
          </a:p>
          <a:p>
            <a:r>
              <a:rPr lang="ko-KR" altLang="en-US" sz="2400" dirty="0"/>
              <a:t>  FROM Goods</a:t>
            </a:r>
          </a:p>
          <a:p>
            <a:r>
              <a:rPr lang="ko-KR" altLang="en-US" sz="2400" dirty="0"/>
              <a:t> WHERE </a:t>
            </a:r>
            <a:r>
              <a:rPr lang="ko-KR" altLang="en-US" sz="2400" dirty="0" err="1"/>
              <a:t>goods_classify</a:t>
            </a:r>
            <a:r>
              <a:rPr lang="ko-KR" altLang="en-US" sz="2400" dirty="0"/>
              <a:t> = '의류';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89985" y="2832180"/>
            <a:ext cx="54006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/>
              <a:t>SELECT </a:t>
            </a:r>
            <a:r>
              <a:rPr lang="ko-KR" altLang="en-US" sz="2400" dirty="0" err="1"/>
              <a:t>goods_name</a:t>
            </a:r>
            <a:endParaRPr lang="ko-KR" altLang="en-US" sz="2400" dirty="0"/>
          </a:p>
          <a:p>
            <a:r>
              <a:rPr lang="ko-KR" altLang="en-US" sz="2400" dirty="0"/>
              <a:t>  FROM Goods</a:t>
            </a:r>
          </a:p>
          <a:p>
            <a:r>
              <a:rPr lang="ko-KR" altLang="en-US" sz="2400" dirty="0"/>
              <a:t> WHERE </a:t>
            </a:r>
            <a:r>
              <a:rPr lang="ko-KR" altLang="en-US" sz="2400" dirty="0" err="1"/>
              <a:t>goods_classify</a:t>
            </a:r>
            <a:r>
              <a:rPr lang="ko-KR" altLang="en-US" sz="2400" dirty="0"/>
              <a:t> = '의류';</a:t>
            </a:r>
          </a:p>
        </p:txBody>
      </p:sp>
    </p:spTree>
    <p:extLst>
      <p:ext uri="{BB962C8B-B14F-4D97-AF65-F5344CB8AC3E}">
        <p14:creationId xmlns:p14="http://schemas.microsoft.com/office/powerpoint/2010/main" val="390630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like </a:t>
            </a:r>
            <a:r>
              <a:rPr lang="ko-KR" altLang="en-US" dirty="0"/>
              <a:t>검색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LIKE</a:t>
            </a:r>
            <a:r>
              <a:rPr lang="ko-KR" altLang="en-US" sz="2000" dirty="0">
                <a:latin typeface="+mn-ea"/>
              </a:rPr>
              <a:t>검색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- LIKE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%, _ </a:t>
            </a:r>
            <a:r>
              <a:rPr lang="ko-KR" altLang="en-US" sz="2000" dirty="0">
                <a:latin typeface="+mn-ea"/>
              </a:rPr>
              <a:t>등을 사용하여 문자열을 검색한다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12229" y="1744937"/>
            <a:ext cx="8673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LIKE %  </a:t>
            </a:r>
            <a:r>
              <a:rPr lang="ko-KR" altLang="en-US" sz="2000" b="1" dirty="0">
                <a:latin typeface="+mn-ea"/>
              </a:rPr>
              <a:t>검색 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 goods_name, goods_classify, register_date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goods_name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LIKE 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도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%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;  </a:t>
            </a:r>
            <a:r>
              <a:rPr lang="en-US" altLang="ko-KR" sz="2000" dirty="0">
                <a:latin typeface="+mn-ea"/>
              </a:rPr>
              <a:t>-- </a:t>
            </a:r>
            <a:r>
              <a:rPr lang="ko-KR" altLang="en-US" sz="2000" dirty="0">
                <a:latin typeface="+mn-ea"/>
              </a:rPr>
              <a:t>도 로 시작하는 제품 검색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5457" y="4337225"/>
            <a:ext cx="93905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LIKE _(</a:t>
            </a:r>
            <a:r>
              <a:rPr lang="en-US" altLang="ko-KR" sz="2000" b="1" dirty="0" err="1">
                <a:latin typeface="+mn-ea"/>
              </a:rPr>
              <a:t>UnderBar</a:t>
            </a:r>
            <a:r>
              <a:rPr lang="en-US" altLang="ko-KR" sz="2000" b="1" dirty="0">
                <a:latin typeface="+mn-ea"/>
              </a:rPr>
              <a:t>) </a:t>
            </a:r>
            <a:r>
              <a:rPr lang="ko-KR" altLang="en-US" sz="2000" b="1" dirty="0">
                <a:latin typeface="+mn-ea"/>
              </a:rPr>
              <a:t>검색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goods_name, goods_classify, register_date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buy_price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LIKE 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_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셔츠'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; </a:t>
            </a:r>
            <a:r>
              <a:rPr lang="en-US" altLang="ko-KR" sz="2000" dirty="0">
                <a:latin typeface="+mn-ea"/>
              </a:rPr>
              <a:t>-- O</a:t>
            </a:r>
            <a:r>
              <a:rPr lang="ko-KR" altLang="en-US" sz="2000" dirty="0">
                <a:latin typeface="+mn-ea"/>
              </a:rPr>
              <a:t>셔츠 제품 검색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3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between</a:t>
            </a:r>
            <a:r>
              <a:rPr lang="ko-KR" altLang="en-US" dirty="0"/>
              <a:t>검색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BETWEEN </a:t>
            </a:r>
            <a:r>
              <a:rPr lang="ko-KR" altLang="en-US" sz="2000" dirty="0">
                <a:latin typeface="+mn-ea"/>
              </a:rPr>
              <a:t>범위 검색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- </a:t>
            </a:r>
            <a:r>
              <a:rPr lang="ko-KR" altLang="en-US" sz="2000" dirty="0">
                <a:latin typeface="+mn-ea"/>
              </a:rPr>
              <a:t>구문 </a:t>
            </a:r>
            <a:r>
              <a:rPr lang="en-US" altLang="ko-KR" sz="2000" dirty="0">
                <a:latin typeface="+mn-ea"/>
              </a:rPr>
              <a:t>: BETWEEN   A  AND  B </a:t>
            </a:r>
          </a:p>
          <a:p>
            <a:r>
              <a:rPr lang="en-US" altLang="ko-KR" sz="2000" dirty="0">
                <a:latin typeface="+mn-ea"/>
              </a:rPr>
              <a:t>  - </a:t>
            </a:r>
            <a:r>
              <a:rPr lang="ko-KR" altLang="en-US" sz="2000" b="1" dirty="0">
                <a:latin typeface="+mn-ea"/>
              </a:rPr>
              <a:t>숫자와 날짜</a:t>
            </a:r>
            <a:r>
              <a:rPr lang="ko-KR" altLang="en-US" sz="2000" dirty="0">
                <a:latin typeface="+mn-ea"/>
              </a:rPr>
              <a:t>에 사용된다</a:t>
            </a:r>
            <a:r>
              <a:rPr lang="en-US" altLang="ko-KR" sz="2000" dirty="0">
                <a:latin typeface="+mn-ea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4170" y="2046013"/>
            <a:ext cx="8673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BETWEEN  </a:t>
            </a:r>
            <a:r>
              <a:rPr lang="ko-KR" altLang="en-US" sz="2000" b="1" dirty="0">
                <a:latin typeface="+mn-ea"/>
              </a:rPr>
              <a:t>검색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</a:t>
            </a:r>
            <a:r>
              <a:rPr lang="ko-KR" altLang="en-US" sz="2000" dirty="0" err="1">
                <a:latin typeface="+mn-ea"/>
              </a:rPr>
              <a:t>goods_name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goods_classify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register_date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sell_price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BETWEEN  100  AND 1000;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407" y="4328433"/>
            <a:ext cx="93905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BETWEEN  </a:t>
            </a:r>
            <a:r>
              <a:rPr lang="ko-KR" altLang="en-US" sz="2000" b="1" dirty="0">
                <a:latin typeface="+mn-ea"/>
              </a:rPr>
              <a:t>날짜 검색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goods_name, goods_classify, register_date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 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</a:rPr>
              <a:t>register_date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 BETWEEN   ‘2008-10-11’    AND  ‘2010-01-01’;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950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between</a:t>
            </a:r>
            <a:r>
              <a:rPr lang="ko-KR" altLang="en-US" dirty="0"/>
              <a:t>검색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주석 작성법</a:t>
            </a:r>
            <a:endParaRPr lang="en-US" altLang="ko-KR" sz="20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- 1</a:t>
            </a:r>
            <a:r>
              <a:rPr lang="ko-KR" altLang="en-US" dirty="0">
                <a:latin typeface="+mn-ea"/>
              </a:rPr>
              <a:t>행 주석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'</a:t>
            </a:r>
            <a:r>
              <a:rPr lang="en-US" altLang="ko-KR" dirty="0">
                <a:latin typeface="+mn-ea"/>
              </a:rPr>
              <a:t>-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'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뒤에 한 줄로 작성한다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- </a:t>
            </a:r>
            <a:r>
              <a:rPr lang="ko-KR" altLang="en-US" dirty="0" err="1">
                <a:latin typeface="+mn-ea"/>
              </a:rPr>
              <a:t>복수행</a:t>
            </a:r>
            <a:r>
              <a:rPr lang="ko-KR" altLang="en-US" dirty="0">
                <a:latin typeface="+mn-ea"/>
              </a:rPr>
              <a:t> 주석 </a:t>
            </a:r>
            <a:r>
              <a:rPr lang="en-US" altLang="ko-KR" dirty="0">
                <a:latin typeface="+mn-ea"/>
              </a:rPr>
              <a:t>: /* </a:t>
            </a:r>
            <a:r>
              <a:rPr lang="ko-KR" altLang="en-US" dirty="0">
                <a:latin typeface="+mn-ea"/>
              </a:rPr>
              <a:t>내용 </a:t>
            </a:r>
            <a:r>
              <a:rPr lang="en-US" altLang="ko-KR" dirty="0">
                <a:latin typeface="+mn-ea"/>
              </a:rPr>
              <a:t>*/ </a:t>
            </a:r>
            <a:r>
              <a:rPr lang="ko-KR" altLang="en-US" dirty="0">
                <a:latin typeface="+mn-ea"/>
              </a:rPr>
              <a:t>의 내용 부분에 작성한다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02561" y="4647161"/>
            <a:ext cx="54006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/* 이 SELECT 문은 결과에서 중복을 </a:t>
            </a:r>
          </a:p>
          <a:p>
            <a:r>
              <a:rPr lang="ko-KR" altLang="en-US" dirty="0"/>
              <a:t>   제거한다*/</a:t>
            </a:r>
          </a:p>
          <a:p>
            <a:r>
              <a:rPr lang="ko-KR" altLang="en-US" dirty="0"/>
              <a:t>SELECT DISTINCT </a:t>
            </a:r>
            <a:r>
              <a:rPr lang="ko-KR" altLang="en-US" dirty="0" err="1"/>
              <a:t>goods_id</a:t>
            </a:r>
            <a:r>
              <a:rPr lang="ko-KR" altLang="en-US" dirty="0"/>
              <a:t>, </a:t>
            </a:r>
            <a:r>
              <a:rPr lang="ko-KR" altLang="en-US" dirty="0" err="1"/>
              <a:t>buy_price</a:t>
            </a:r>
            <a:endParaRPr lang="ko-KR" altLang="en-US" dirty="0"/>
          </a:p>
          <a:p>
            <a:r>
              <a:rPr lang="ko-KR" altLang="en-US" dirty="0"/>
              <a:t>  FROM Goods;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02561" y="3432588"/>
            <a:ext cx="54006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-- 이 SELECT 문은 결과에서 중복을 제거한다</a:t>
            </a:r>
          </a:p>
          <a:p>
            <a:r>
              <a:rPr lang="ko-KR" altLang="en-US" dirty="0"/>
              <a:t>SELECT DISTINCT </a:t>
            </a:r>
            <a:r>
              <a:rPr lang="ko-KR" altLang="en-US" dirty="0" err="1"/>
              <a:t>goods_id</a:t>
            </a:r>
            <a:r>
              <a:rPr lang="ko-KR" altLang="en-US" dirty="0"/>
              <a:t>, </a:t>
            </a:r>
            <a:r>
              <a:rPr lang="ko-KR" altLang="en-US" dirty="0" err="1"/>
              <a:t>buy_price</a:t>
            </a:r>
            <a:endParaRPr lang="ko-KR" altLang="en-US" dirty="0"/>
          </a:p>
          <a:p>
            <a:r>
              <a:rPr lang="ko-KR" altLang="en-US" dirty="0"/>
              <a:t>  FROM Goods;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02561" y="2218015"/>
            <a:ext cx="54006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SELECT DISTINCT </a:t>
            </a:r>
            <a:r>
              <a:rPr lang="ko-KR" altLang="en-US" dirty="0" err="1"/>
              <a:t>goods_id</a:t>
            </a:r>
            <a:r>
              <a:rPr lang="ko-KR" altLang="en-US" dirty="0"/>
              <a:t>, </a:t>
            </a:r>
            <a:r>
              <a:rPr lang="ko-KR" altLang="en-US" dirty="0" err="1"/>
              <a:t>buy_price</a:t>
            </a:r>
            <a:endParaRPr lang="ko-KR" altLang="en-US" dirty="0"/>
          </a:p>
          <a:p>
            <a:r>
              <a:rPr lang="ko-KR" altLang="en-US" dirty="0"/>
              <a:t>-- 이 SELECT 문은 결과에서 중복을 제거한다</a:t>
            </a:r>
          </a:p>
          <a:p>
            <a:r>
              <a:rPr lang="ko-KR" altLang="en-US" dirty="0"/>
              <a:t>  FROM Goods;</a:t>
            </a:r>
          </a:p>
        </p:txBody>
      </p:sp>
    </p:spTree>
    <p:extLst>
      <p:ext uri="{BB962C8B-B14F-4D97-AF65-F5344CB8AC3E}">
        <p14:creationId xmlns:p14="http://schemas.microsoft.com/office/powerpoint/2010/main" val="2930539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</a:t>
            </a:r>
            <a:r>
              <a:rPr lang="ko-KR" altLang="en-US" dirty="0"/>
              <a:t>산술 연산자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산술연산자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dirty="0">
                <a:latin typeface="+mn-ea"/>
              </a:rPr>
              <a:t>  - SQL</a:t>
            </a:r>
            <a:r>
              <a:rPr lang="ko-KR" altLang="en-US" dirty="0">
                <a:latin typeface="+mn-ea"/>
              </a:rPr>
              <a:t>문에 계산식을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  -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주의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을 포함한 계산은 무조건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 된다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E165369-0154-47EF-AD68-743510800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70299"/>
              </p:ext>
            </p:extLst>
          </p:nvPr>
        </p:nvGraphicFramePr>
        <p:xfrm>
          <a:off x="7090625" y="2706076"/>
          <a:ext cx="2232298" cy="208093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16149">
                  <a:extLst>
                    <a:ext uri="{9D8B030D-6E8A-4147-A177-3AD203B41FA5}">
                      <a16:colId xmlns="" xmlns:a16="http://schemas.microsoft.com/office/drawing/2014/main" val="2897683233"/>
                    </a:ext>
                  </a:extLst>
                </a:gridCol>
                <a:gridCol w="1116149">
                  <a:extLst>
                    <a:ext uri="{9D8B030D-6E8A-4147-A177-3AD203B41FA5}">
                      <a16:colId xmlns="" xmlns:a16="http://schemas.microsoft.com/office/drawing/2014/main" val="1891279208"/>
                    </a:ext>
                  </a:extLst>
                </a:gridCol>
              </a:tblGrid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4652757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덧셈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4138611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뺄셈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34430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곱셈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7451216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나눗셈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9823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F138B7-71F9-4C8A-A097-C902F39AEB4D}"/>
              </a:ext>
            </a:extLst>
          </p:cNvPr>
          <p:cNvSpPr txBox="1"/>
          <p:nvPr/>
        </p:nvSpPr>
        <p:spPr>
          <a:xfrm>
            <a:off x="6727855" y="5054460"/>
            <a:ext cx="295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산술 연산자의 종류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0310" y="2476275"/>
            <a:ext cx="540067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SELECT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</a:t>
            </a:r>
          </a:p>
          <a:p>
            <a:r>
              <a:rPr lang="ko-KR" altLang="en-US" sz="2000" dirty="0"/>
              <a:t>       sell_price * 2   AS  </a:t>
            </a:r>
            <a:r>
              <a:rPr lang="ko-KR" altLang="en-US" sz="2000" dirty="0">
                <a:latin typeface="+mn-ea"/>
              </a:rPr>
              <a:t>'</a:t>
            </a:r>
            <a:r>
              <a:rPr lang="ko-KR" altLang="en-US" sz="2000" dirty="0"/>
              <a:t>sell_price_x2</a:t>
            </a:r>
            <a:r>
              <a:rPr lang="ko-KR" altLang="en-US" sz="2000" dirty="0">
                <a:latin typeface="+mn-ea"/>
              </a:rPr>
              <a:t>'</a:t>
            </a:r>
            <a:endParaRPr lang="ko-KR" altLang="en-US" sz="2000" dirty="0"/>
          </a:p>
          <a:p>
            <a:r>
              <a:rPr lang="ko-KR" altLang="en-US" sz="2000" dirty="0"/>
              <a:t>  FROM Goods;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0310" y="4038797"/>
            <a:ext cx="540067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SELECT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goods_classify</a:t>
            </a:r>
            <a:endParaRPr lang="ko-KR" altLang="en-US" sz="2000" dirty="0"/>
          </a:p>
          <a:p>
            <a:r>
              <a:rPr lang="ko-KR" altLang="en-US" sz="2000" dirty="0"/>
              <a:t>  FROM Goods</a:t>
            </a:r>
          </a:p>
          <a:p>
            <a:r>
              <a:rPr lang="ko-KR" altLang="en-US" sz="2000" dirty="0"/>
              <a:t> WHERE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756679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</a:t>
            </a:r>
            <a:r>
              <a:rPr lang="ko-KR" altLang="en-US" dirty="0"/>
              <a:t>비교 연산자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비교연산자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주의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이상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이하의 연산자는 등호가 뒤에 와야 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       NULL</a:t>
            </a:r>
            <a:r>
              <a:rPr lang="ko-KR" altLang="en-US" dirty="0">
                <a:latin typeface="+mn-ea"/>
              </a:rPr>
              <a:t>에 사용할 수 없다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       </a:t>
            </a:r>
            <a:r>
              <a:rPr lang="ko-KR" altLang="en-US" dirty="0">
                <a:latin typeface="+mn-ea"/>
              </a:rPr>
              <a:t>문자열에 사용할 때 주의해야 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       (ex. </a:t>
            </a:r>
            <a:r>
              <a:rPr lang="ko-KR" altLang="en-US" dirty="0">
                <a:latin typeface="+mn-ea"/>
              </a:rPr>
              <a:t>문자 '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'와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'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'의 크기를 비교하면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        </a:t>
            </a:r>
            <a:r>
              <a:rPr lang="ko-KR" altLang="en-US" dirty="0">
                <a:latin typeface="+mn-ea"/>
              </a:rPr>
              <a:t>'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'가 더 크다</a:t>
            </a:r>
            <a:r>
              <a:rPr lang="en-US" altLang="ko-KR" dirty="0">
                <a:latin typeface="+mn-ea"/>
              </a:rPr>
              <a:t>.)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0E165369-0154-47EF-AD68-743510800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07059"/>
              </p:ext>
            </p:extLst>
          </p:nvPr>
        </p:nvGraphicFramePr>
        <p:xfrm>
          <a:off x="6975170" y="1416510"/>
          <a:ext cx="2460562" cy="291330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30281">
                  <a:extLst>
                    <a:ext uri="{9D8B030D-6E8A-4147-A177-3AD203B41FA5}">
                      <a16:colId xmlns="" xmlns:a16="http://schemas.microsoft.com/office/drawing/2014/main" val="2897683233"/>
                    </a:ext>
                  </a:extLst>
                </a:gridCol>
                <a:gridCol w="1230281">
                  <a:extLst>
                    <a:ext uri="{9D8B030D-6E8A-4147-A177-3AD203B41FA5}">
                      <a16:colId xmlns="" xmlns:a16="http://schemas.microsoft.com/office/drawing/2014/main" val="1891279208"/>
                    </a:ext>
                  </a:extLst>
                </a:gridCol>
              </a:tblGrid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4652757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같다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4138611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같지 않다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34430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7451216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7349662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345843"/>
                  </a:ext>
                </a:extLst>
              </a:tr>
              <a:tr h="41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9823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F138B7-71F9-4C8A-A097-C902F39AEB4D}"/>
              </a:ext>
            </a:extLst>
          </p:cNvPr>
          <p:cNvSpPr txBox="1"/>
          <p:nvPr/>
        </p:nvSpPr>
        <p:spPr>
          <a:xfrm>
            <a:off x="7311471" y="432013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논리 연산자의 종류</a:t>
            </a:r>
            <a:r>
              <a:rPr lang="en-US" altLang="ko-KR" sz="1400" b="1" dirty="0">
                <a:latin typeface="+mn-ea"/>
              </a:rPr>
              <a:t>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4410" y="355069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SELECT </a:t>
            </a:r>
            <a:r>
              <a:rPr lang="ko-KR" altLang="en-US" sz="2000" dirty="0" err="1">
                <a:latin typeface="+mn-ea"/>
              </a:rPr>
              <a:t>goods_name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goods_classify</a:t>
            </a:r>
            <a:endParaRPr lang="ko-KR" altLang="en-US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 FROM Goods</a:t>
            </a:r>
          </a:p>
          <a:p>
            <a:r>
              <a:rPr lang="ko-KR" altLang="en-US" sz="2000" dirty="0">
                <a:latin typeface="+mn-ea"/>
              </a:rPr>
              <a:t> WHERE </a:t>
            </a:r>
            <a:r>
              <a:rPr lang="ko-KR" altLang="en-US" sz="2000" dirty="0" err="1">
                <a:latin typeface="+mn-ea"/>
              </a:rPr>
              <a:t>sell_price</a:t>
            </a:r>
            <a:r>
              <a:rPr lang="ko-KR" altLang="en-US" sz="2000" dirty="0">
                <a:latin typeface="+mn-ea"/>
              </a:rPr>
              <a:t> &lt;&gt; 500;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2153" y="5024695"/>
            <a:ext cx="6434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SELECT </a:t>
            </a:r>
            <a:r>
              <a:rPr lang="ko-KR" altLang="en-US" sz="2000" dirty="0" err="1">
                <a:latin typeface="+mn-ea"/>
              </a:rPr>
              <a:t>goods_name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goods_classify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sell_price</a:t>
            </a:r>
            <a:endParaRPr lang="ko-KR" altLang="en-US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 FROM Goods</a:t>
            </a:r>
          </a:p>
          <a:p>
            <a:r>
              <a:rPr lang="ko-KR" altLang="en-US" sz="2000" dirty="0">
                <a:latin typeface="+mn-ea"/>
              </a:rPr>
              <a:t> WHERE </a:t>
            </a:r>
            <a:r>
              <a:rPr lang="ko-KR" altLang="en-US" sz="2000" dirty="0" err="1">
                <a:latin typeface="+mn-ea"/>
              </a:rPr>
              <a:t>sell_price</a:t>
            </a:r>
            <a:r>
              <a:rPr lang="ko-KR" altLang="en-US" sz="2000" dirty="0">
                <a:latin typeface="+mn-ea"/>
              </a:rPr>
              <a:t> &gt;= 1000;</a:t>
            </a:r>
          </a:p>
        </p:txBody>
      </p:sp>
    </p:spTree>
    <p:extLst>
      <p:ext uri="{BB962C8B-B14F-4D97-AF65-F5344CB8AC3E}">
        <p14:creationId xmlns:p14="http://schemas.microsoft.com/office/powerpoint/2010/main" val="3617292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</a:t>
            </a:r>
            <a:r>
              <a:rPr lang="ko-KR" altLang="en-US" dirty="0"/>
              <a:t>비교 연산자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날짜 검색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- &gt;, &gt;= , &lt; , &lt;= </a:t>
            </a:r>
            <a:r>
              <a:rPr lang="ko-KR" altLang="en-US" sz="2000" dirty="0">
                <a:latin typeface="+mn-ea"/>
              </a:rPr>
              <a:t>비교 연산을 이용하여 날짜를 연산한다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" y="2089507"/>
            <a:ext cx="8208912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날짜 검색 </a:t>
            </a:r>
            <a:r>
              <a:rPr lang="en-US" altLang="ko-KR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SELECT </a:t>
            </a:r>
            <a:r>
              <a:rPr lang="ko-KR" altLang="en-US" dirty="0" err="1">
                <a:latin typeface="+mn-ea"/>
              </a:rPr>
              <a:t>goods_name</a:t>
            </a:r>
            <a:r>
              <a:rPr lang="ko-KR" altLang="en-US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goods_classify</a:t>
            </a:r>
            <a:r>
              <a:rPr lang="ko-KR" altLang="en-US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register_date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WHERE </a:t>
            </a:r>
            <a:r>
              <a:rPr lang="ko-KR" altLang="en-US" dirty="0" err="1">
                <a:latin typeface="+mn-ea"/>
              </a:rPr>
              <a:t>register_date</a:t>
            </a:r>
            <a:r>
              <a:rPr lang="ko-KR" altLang="en-US" dirty="0">
                <a:latin typeface="+mn-ea"/>
              </a:rPr>
              <a:t> &lt; '2009-09-27';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" y="4106089"/>
            <a:ext cx="7704856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WHERE</a:t>
            </a:r>
            <a:r>
              <a:rPr lang="ko-KR" altLang="en-US" b="1" dirty="0">
                <a:latin typeface="+mn-ea"/>
              </a:rPr>
              <a:t>절에 </a:t>
            </a: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칙 연산 사용 </a:t>
            </a:r>
            <a:r>
              <a:rPr lang="en-US" altLang="ko-KR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SELECT </a:t>
            </a:r>
            <a:r>
              <a:rPr lang="ko-KR" altLang="en-US" dirty="0" err="1">
                <a:latin typeface="+mn-ea"/>
              </a:rPr>
              <a:t>goods_name</a:t>
            </a:r>
            <a:r>
              <a:rPr lang="ko-KR" altLang="en-US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sell_price</a:t>
            </a:r>
            <a:r>
              <a:rPr lang="ko-KR" altLang="en-US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buy_price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WHERE </a:t>
            </a:r>
            <a:r>
              <a:rPr lang="ko-KR" altLang="en-US" dirty="0" err="1">
                <a:latin typeface="+mn-ea"/>
              </a:rPr>
              <a:t>sell_price</a:t>
            </a:r>
            <a:r>
              <a:rPr lang="ko-KR" altLang="en-US" dirty="0">
                <a:latin typeface="+mn-ea"/>
              </a:rPr>
              <a:t> - </a:t>
            </a:r>
            <a:r>
              <a:rPr lang="ko-KR" altLang="en-US" dirty="0" err="1">
                <a:latin typeface="+mn-ea"/>
              </a:rPr>
              <a:t>buy_price</a:t>
            </a:r>
            <a:r>
              <a:rPr lang="ko-KR" altLang="en-US" dirty="0">
                <a:latin typeface="+mn-ea"/>
              </a:rPr>
              <a:t> &gt;= 500;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58" y="3091343"/>
            <a:ext cx="5016329" cy="3220248"/>
          </a:xfrm>
          <a:prstGeom prst="rect">
            <a:avLst/>
          </a:prstGeom>
        </p:spPr>
      </p:pic>
      <p:sp>
        <p:nvSpPr>
          <p:cNvPr id="15" name="사각형 설명선 14"/>
          <p:cNvSpPr/>
          <p:nvPr/>
        </p:nvSpPr>
        <p:spPr>
          <a:xfrm>
            <a:off x="6840761" y="1367430"/>
            <a:ext cx="2736304" cy="1133425"/>
          </a:xfrm>
          <a:prstGeom prst="wedgeRectCallout">
            <a:avLst>
              <a:gd name="adj1" fmla="val -20495"/>
              <a:gd name="adj2" fmla="val 845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현재 날짜는 </a:t>
            </a:r>
            <a:r>
              <a:rPr lang="en-US" altLang="ko-KR" sz="1600" b="1" dirty="0">
                <a:solidFill>
                  <a:srgbClr val="FF0000"/>
                </a:solidFill>
              </a:rPr>
              <a:t>now()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current_timestamp</a:t>
            </a:r>
            <a:r>
              <a:rPr lang="en-US" altLang="ko-KR" sz="1600" b="1" dirty="0">
                <a:solidFill>
                  <a:srgbClr val="FF0000"/>
                </a:solidFill>
              </a:rPr>
              <a:t>()</a:t>
            </a: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함수로 조회가 가능함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77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NULL </a:t>
            </a:r>
            <a:r>
              <a:rPr lang="ko-KR" altLang="en-US" dirty="0"/>
              <a:t>검색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n-ea"/>
              </a:rPr>
              <a:t>NULL</a:t>
            </a:r>
            <a:r>
              <a:rPr lang="ko-KR" altLang="en-US" sz="2000" dirty="0">
                <a:latin typeface="+mn-ea"/>
              </a:rPr>
              <a:t>검색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  - NULL</a:t>
            </a:r>
            <a:r>
              <a:rPr lang="ko-KR" altLang="en-US" sz="2000" dirty="0">
                <a:latin typeface="+mn-ea"/>
              </a:rPr>
              <a:t>은 반드시 </a:t>
            </a:r>
            <a:r>
              <a:rPr lang="en-US" altLang="ko-KR" sz="2000" dirty="0">
                <a:latin typeface="+mn-ea"/>
              </a:rPr>
              <a:t>IS NULL, IS NOT NULL</a:t>
            </a:r>
            <a:r>
              <a:rPr lang="ko-KR" altLang="en-US" sz="2000" dirty="0">
                <a:latin typeface="+mn-ea"/>
              </a:rPr>
              <a:t>을 이용하여 검색한다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0102" y="1744938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NULL</a:t>
            </a:r>
            <a:r>
              <a:rPr lang="ko-KR" altLang="en-US" sz="2000" b="1" dirty="0">
                <a:latin typeface="+mn-ea"/>
              </a:rPr>
              <a:t> 검색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</a:t>
            </a:r>
            <a:r>
              <a:rPr lang="ko-KR" altLang="en-US" sz="2000" dirty="0" err="1">
                <a:latin typeface="+mn-ea"/>
              </a:rPr>
              <a:t>goods_name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goods_classify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register_date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</a:t>
            </a:r>
            <a:r>
              <a:rPr lang="en-US" altLang="ko-KR" sz="2000" dirty="0" err="1">
                <a:latin typeface="+mn-ea"/>
              </a:rPr>
              <a:t>register_date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IS NOT NULL;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3331" y="4337226"/>
            <a:ext cx="7704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NOT NULL</a:t>
            </a:r>
            <a:r>
              <a:rPr lang="ko-KR" altLang="en-US" sz="2000" b="1" dirty="0">
                <a:latin typeface="+mn-ea"/>
              </a:rPr>
              <a:t> 검색 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SELECT </a:t>
            </a:r>
            <a:r>
              <a:rPr lang="ko-KR" altLang="en-US" sz="2000" dirty="0" err="1">
                <a:latin typeface="+mn-ea"/>
              </a:rPr>
              <a:t>goods_name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goods_classify</a:t>
            </a:r>
            <a:r>
              <a:rPr lang="ko-KR" altLang="en-US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register_date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WHERE </a:t>
            </a:r>
            <a:r>
              <a:rPr lang="en-US" altLang="ko-KR" sz="2000" dirty="0" err="1">
                <a:latin typeface="+mn-ea"/>
              </a:rPr>
              <a:t>buy_price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IS NULL;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28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데이터의 일관성을 유지할 수 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데이터의 </a:t>
            </a:r>
            <a:r>
              <a:rPr lang="ko-KR" altLang="en-US" b="1" dirty="0">
                <a:latin typeface="+mn-ea"/>
              </a:rPr>
              <a:t>불일치성</a:t>
            </a:r>
            <a:r>
              <a:rPr lang="en-US" altLang="ko-KR" b="1" dirty="0">
                <a:latin typeface="+mn-ea"/>
              </a:rPr>
              <a:t>(Inconsistency)</a:t>
            </a:r>
            <a:r>
              <a:rPr lang="ko-KR" altLang="en-US" b="1" dirty="0">
                <a:latin typeface="+mn-ea"/>
              </a:rPr>
              <a:t>을 미리 방지</a:t>
            </a:r>
            <a:r>
              <a:rPr lang="ko-KR" altLang="en-US" dirty="0">
                <a:latin typeface="+mn-ea"/>
              </a:rPr>
              <a:t>하여 데이터를 정확하게 만들고 사용자에게 신뢰할 만한 정보를 제공할 수 있음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79" y="1691780"/>
            <a:ext cx="5374001" cy="476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861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</a:t>
            </a:r>
            <a:r>
              <a:rPr lang="ko-KR" altLang="en-US" dirty="0"/>
              <a:t>논리 연산자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논리 연산자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FA69374-789E-49CF-84C2-2E7F7D16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2" y="2724891"/>
            <a:ext cx="7717670" cy="1503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58747E9-FBB2-4DD2-8B57-4D96D1D46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1" y="4754360"/>
            <a:ext cx="7649751" cy="1654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6C01F3-8063-4278-B0F9-893D8F02EEB2}"/>
              </a:ext>
            </a:extLst>
          </p:cNvPr>
          <p:cNvSpPr txBox="1"/>
          <p:nvPr/>
        </p:nvSpPr>
        <p:spPr>
          <a:xfrm>
            <a:off x="296651" y="2274135"/>
            <a:ext cx="34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&lt;</a:t>
            </a:r>
            <a:r>
              <a:rPr lang="ko-KR" altLang="en-US" b="1" dirty="0">
                <a:latin typeface="+mn-ea"/>
              </a:rPr>
              <a:t>논리 연산자</a:t>
            </a:r>
            <a:r>
              <a:rPr lang="en-US" altLang="ko-KR" b="1" dirty="0">
                <a:latin typeface="+mn-ea"/>
              </a:rPr>
              <a:t>(AND(</a:t>
            </a:r>
            <a:r>
              <a:rPr lang="ko-KR" altLang="en-US" b="1" dirty="0">
                <a:latin typeface="+mn-ea"/>
              </a:rPr>
              <a:t>그리고</a:t>
            </a:r>
            <a:r>
              <a:rPr lang="en-US" altLang="ko-KR" b="1" dirty="0">
                <a:latin typeface="+mn-ea"/>
              </a:rPr>
              <a:t>))&gt;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1162FAD-D2B7-4EEC-8A57-6E331ADB538B}"/>
              </a:ext>
            </a:extLst>
          </p:cNvPr>
          <p:cNvSpPr txBox="1"/>
          <p:nvPr/>
        </p:nvSpPr>
        <p:spPr>
          <a:xfrm>
            <a:off x="167405" y="4341600"/>
            <a:ext cx="342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&lt;</a:t>
            </a:r>
            <a:r>
              <a:rPr lang="ko-KR" altLang="en-US" b="1" dirty="0">
                <a:latin typeface="+mn-ea"/>
              </a:rPr>
              <a:t>논리 연산자</a:t>
            </a:r>
            <a:r>
              <a:rPr lang="en-US" altLang="ko-KR" b="1" dirty="0">
                <a:latin typeface="+mn-ea"/>
              </a:rPr>
              <a:t>(OR(</a:t>
            </a:r>
            <a:r>
              <a:rPr lang="ko-KR" altLang="en-US" b="1" dirty="0">
                <a:latin typeface="+mn-ea"/>
              </a:rPr>
              <a:t>또는</a:t>
            </a:r>
            <a:r>
              <a:rPr lang="en-US" altLang="ko-KR" b="1" dirty="0">
                <a:latin typeface="+mn-ea"/>
              </a:rPr>
              <a:t>))&gt;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4B380E91-185C-4E2D-B567-C58371740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163"/>
              </p:ext>
            </p:extLst>
          </p:nvPr>
        </p:nvGraphicFramePr>
        <p:xfrm>
          <a:off x="6273316" y="719626"/>
          <a:ext cx="3359634" cy="151216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26374">
                  <a:extLst>
                    <a:ext uri="{9D8B030D-6E8A-4147-A177-3AD203B41FA5}">
                      <a16:colId xmlns="" xmlns:a16="http://schemas.microsoft.com/office/drawing/2014/main" val="2484122499"/>
                    </a:ext>
                  </a:extLst>
                </a:gridCol>
                <a:gridCol w="1166486">
                  <a:extLst>
                    <a:ext uri="{9D8B030D-6E8A-4147-A177-3AD203B41FA5}">
                      <a16:colId xmlns="" xmlns:a16="http://schemas.microsoft.com/office/drawing/2014/main" val="2897683233"/>
                    </a:ext>
                  </a:extLst>
                </a:gridCol>
                <a:gridCol w="966774">
                  <a:extLst>
                    <a:ext uri="{9D8B030D-6E8A-4147-A177-3AD203B41FA5}">
                      <a16:colId xmlns="" xmlns:a16="http://schemas.microsoft.com/office/drawing/2014/main" val="18912792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우선순위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연산자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4652757"/>
                  </a:ext>
                </a:extLst>
              </a:tr>
              <a:tr h="39229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4138611"/>
                  </a:ext>
                </a:extLst>
              </a:tr>
              <a:tr h="392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그리고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34430"/>
                  </a:ext>
                </a:extLst>
              </a:tr>
              <a:tr h="392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또는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74512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85724A2-36BC-4767-BE6A-F37C24A2FC12}"/>
              </a:ext>
            </a:extLst>
          </p:cNvPr>
          <p:cNvSpPr txBox="1"/>
          <p:nvPr/>
        </p:nvSpPr>
        <p:spPr>
          <a:xfrm>
            <a:off x="2540223" y="1215235"/>
            <a:ext cx="346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&lt;</a:t>
            </a:r>
            <a:r>
              <a:rPr lang="ko-KR" altLang="en-US" b="1" dirty="0">
                <a:latin typeface="+mn-ea"/>
              </a:rPr>
              <a:t>논리 연산자</a:t>
            </a:r>
            <a:r>
              <a:rPr lang="en-US" altLang="ko-KR" b="1" dirty="0">
                <a:latin typeface="+mn-ea"/>
              </a:rPr>
              <a:t>(NOT(</a:t>
            </a:r>
            <a:r>
              <a:rPr lang="ko-KR" altLang="en-US" b="1" dirty="0">
                <a:latin typeface="+mn-ea"/>
              </a:rPr>
              <a:t>부정</a:t>
            </a:r>
            <a:r>
              <a:rPr lang="en-US" altLang="ko-KR" b="1" dirty="0">
                <a:latin typeface="+mn-ea"/>
              </a:rPr>
              <a:t>) )&gt;</a:t>
            </a:r>
          </a:p>
        </p:txBody>
      </p:sp>
    </p:spTree>
    <p:extLst>
      <p:ext uri="{BB962C8B-B14F-4D97-AF65-F5344CB8AC3E}">
        <p14:creationId xmlns:p14="http://schemas.microsoft.com/office/powerpoint/2010/main" val="1939518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  <a:r>
              <a:rPr lang="en-US" altLang="ko-KR" dirty="0"/>
              <a:t>(SELECT) </a:t>
            </a:r>
            <a:r>
              <a:rPr lang="ko-KR" altLang="en-US" dirty="0"/>
              <a:t>의 기본</a:t>
            </a:r>
            <a:r>
              <a:rPr lang="en-US" altLang="ko-KR" dirty="0"/>
              <a:t>- </a:t>
            </a:r>
            <a:r>
              <a:rPr lang="ko-KR" altLang="en-US" dirty="0"/>
              <a:t>논리 연산자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ea"/>
              </a:rPr>
              <a:t>논리 연산자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괄호를 사용하면 우선순위가 높아진다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괄호 사용 여부에 따라 완전히 다른 결과가 나올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7A9A63-56E2-45E0-83D2-99D42CF0B939}"/>
              </a:ext>
            </a:extLst>
          </p:cNvPr>
          <p:cNvSpPr txBox="1"/>
          <p:nvPr/>
        </p:nvSpPr>
        <p:spPr>
          <a:xfrm>
            <a:off x="711989" y="422954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괄호를 사용하지 않고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AND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OR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연산자를 쓴 경우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B8C5544-95F1-451B-9D56-8972D4260B5E}"/>
              </a:ext>
            </a:extLst>
          </p:cNvPr>
          <p:cNvSpPr txBox="1"/>
          <p:nvPr/>
        </p:nvSpPr>
        <p:spPr>
          <a:xfrm>
            <a:off x="1077551" y="592938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괄호를 사용하여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OR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연산자의 우선순위를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AND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연산자보다 높인 경우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3" y="1789854"/>
            <a:ext cx="9064243" cy="2294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4695149"/>
            <a:ext cx="9906000" cy="11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5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데이타베이스 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gradedb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 </a:t>
            </a:r>
            <a:r>
              <a:rPr lang="ko-KR" altLang="en-US" b="1" dirty="0">
                <a:latin typeface="+mn-ea"/>
              </a:rPr>
              <a:t>생성</a:t>
            </a:r>
            <a:r>
              <a:rPr lang="en-US" altLang="ko-KR" b="1" dirty="0">
                <a:latin typeface="+mn-ea"/>
              </a:rPr>
              <a:t>.</a:t>
            </a:r>
          </a:p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</a:p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생성된 데이터 베이스에서 다음 테이블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gradetb01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작성을 작성하시오</a:t>
            </a:r>
            <a:r>
              <a:rPr lang="en-US" altLang="ko-KR" b="1" dirty="0">
                <a:latin typeface="+mn-ea"/>
              </a:rPr>
              <a:t>.</a:t>
            </a:r>
          </a:p>
          <a:p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47979"/>
              </p:ext>
            </p:extLst>
          </p:nvPr>
        </p:nvGraphicFramePr>
        <p:xfrm>
          <a:off x="280310" y="2726267"/>
          <a:ext cx="9073010" cy="2445258"/>
        </p:xfrm>
        <a:graphic>
          <a:graphicData uri="http://schemas.openxmlformats.org/drawingml/2006/table">
            <a:tbl>
              <a:tblPr/>
              <a:tblGrid>
                <a:gridCol w="1814602">
                  <a:extLst>
                    <a:ext uri="{9D8B030D-6E8A-4147-A177-3AD203B41FA5}">
                      <a16:colId xmlns="" xmlns:a16="http://schemas.microsoft.com/office/drawing/2014/main" val="3921882288"/>
                    </a:ext>
                  </a:extLst>
                </a:gridCol>
                <a:gridCol w="1814602">
                  <a:extLst>
                    <a:ext uri="{9D8B030D-6E8A-4147-A177-3AD203B41FA5}">
                      <a16:colId xmlns="" xmlns:a16="http://schemas.microsoft.com/office/drawing/2014/main" val="2029899461"/>
                    </a:ext>
                  </a:extLst>
                </a:gridCol>
                <a:gridCol w="1814602">
                  <a:extLst>
                    <a:ext uri="{9D8B030D-6E8A-4147-A177-3AD203B41FA5}">
                      <a16:colId xmlns="" xmlns:a16="http://schemas.microsoft.com/office/drawing/2014/main" val="3415905402"/>
                    </a:ext>
                  </a:extLst>
                </a:gridCol>
                <a:gridCol w="1814602">
                  <a:extLst>
                    <a:ext uri="{9D8B030D-6E8A-4147-A177-3AD203B41FA5}">
                      <a16:colId xmlns="" xmlns:a16="http://schemas.microsoft.com/office/drawing/2014/main" val="372281439"/>
                    </a:ext>
                  </a:extLst>
                </a:gridCol>
                <a:gridCol w="1814602">
                  <a:extLst>
                    <a:ext uri="{9D8B030D-6E8A-4147-A177-3AD203B41FA5}">
                      <a16:colId xmlns="" xmlns:a16="http://schemas.microsoft.com/office/drawing/2014/main" val="154508963"/>
                    </a:ext>
                  </a:extLst>
                </a:gridCol>
              </a:tblGrid>
              <a:tr h="52463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(nu)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int (5) ) </a:t>
                      </a: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name01)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varchar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(10))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영어성적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eng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수학성적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(5) </a:t>
                      </a: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컴퓨터성적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com)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(5)</a:t>
                      </a: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9354848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87215759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김길동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21561187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이길동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89732819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최길동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31044739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박길동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04584383"/>
                  </a:ext>
                </a:extLst>
              </a:tr>
              <a:tr h="2726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길동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767971"/>
                  </a:ext>
                </a:extLst>
              </a:tr>
            </a:tbl>
          </a:graphicData>
        </a:graphic>
      </p:graphicFrame>
      <p:sp>
        <p:nvSpPr>
          <p:cNvPr id="9" name="사각형 설명선 8"/>
          <p:cNvSpPr/>
          <p:nvPr/>
        </p:nvSpPr>
        <p:spPr>
          <a:xfrm>
            <a:off x="6641757" y="5943360"/>
            <a:ext cx="3264242" cy="917895"/>
          </a:xfrm>
          <a:prstGeom prst="wedgeRectCallout">
            <a:avLst>
              <a:gd name="adj1" fmla="val -37060"/>
              <a:gd name="adj2" fmla="val -8239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실습에 계속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사용하기 때문에 테이블 생성 후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반드시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데이터를 입력한다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1754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2631" y="1940418"/>
            <a:ext cx="8352927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create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table</a:t>
            </a:r>
            <a:r>
              <a:rPr lang="ko-KR" altLang="en-US" sz="2000" dirty="0"/>
              <a:t> gradetb01 (</a:t>
            </a:r>
            <a:r>
              <a:rPr lang="ko-KR" altLang="en-US" sz="2000" dirty="0" err="1"/>
              <a:t>nu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int</a:t>
            </a:r>
            <a:r>
              <a:rPr lang="ko-KR" altLang="en-US" sz="2000" dirty="0"/>
              <a:t>(5) </a:t>
            </a:r>
            <a:r>
              <a:rPr lang="ko-KR" altLang="en-US" sz="2000" dirty="0" err="1"/>
              <a:t>not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null</a:t>
            </a:r>
            <a:r>
              <a:rPr lang="ko-KR" altLang="en-US" sz="2000" dirty="0"/>
              <a:t>, name01 </a:t>
            </a:r>
            <a:r>
              <a:rPr lang="ko-KR" altLang="en-US" sz="2000" dirty="0" err="1"/>
              <a:t>char</a:t>
            </a:r>
            <a:r>
              <a:rPr lang="ko-KR" altLang="en-US" sz="2000" dirty="0"/>
              <a:t>(10), </a:t>
            </a:r>
            <a:r>
              <a:rPr lang="ko-KR" altLang="en-US" sz="2000" dirty="0" err="1"/>
              <a:t>eng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int</a:t>
            </a:r>
            <a:r>
              <a:rPr lang="ko-KR" altLang="en-US" sz="2000" dirty="0"/>
              <a:t>(3), </a:t>
            </a:r>
            <a:r>
              <a:rPr lang="ko-KR" altLang="en-US" sz="2000" dirty="0" err="1"/>
              <a:t>mat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int</a:t>
            </a:r>
            <a:r>
              <a:rPr lang="ko-KR" altLang="en-US" sz="2000" dirty="0"/>
              <a:t>(3), </a:t>
            </a:r>
            <a:r>
              <a:rPr lang="ko-KR" altLang="en-US" sz="2000" dirty="0" err="1"/>
              <a:t>com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int</a:t>
            </a:r>
            <a:r>
              <a:rPr lang="ko-KR" altLang="en-US" sz="2000" dirty="0"/>
              <a:t>(3),</a:t>
            </a:r>
            <a:r>
              <a:rPr lang="ko-KR" altLang="en-US" sz="2000" dirty="0" err="1"/>
              <a:t>primary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key</a:t>
            </a:r>
            <a:r>
              <a:rPr lang="ko-KR" altLang="en-US" sz="2000" dirty="0"/>
              <a:t>(name01) 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631" y="789462"/>
            <a:ext cx="3509294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create database gradedb01;</a:t>
            </a:r>
          </a:p>
          <a:p>
            <a:r>
              <a:rPr lang="ko-KR" altLang="en-US" sz="2000" dirty="0" err="1"/>
              <a:t>use</a:t>
            </a:r>
            <a:r>
              <a:rPr lang="ko-KR" altLang="en-US" sz="2000" dirty="0"/>
              <a:t> gradedb01;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02631" y="3280763"/>
            <a:ext cx="8568952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000" dirty="0"/>
              <a:t>insert  into  gradetb01  values(100, '홍길동',80,100,90);</a:t>
            </a:r>
            <a:endParaRPr lang="en-US" altLang="ko-KR" sz="2000" dirty="0"/>
          </a:p>
          <a:p>
            <a:r>
              <a:rPr lang="ko-KR" altLang="en-US" sz="2000" dirty="0"/>
              <a:t>insert  into  gradetb01  values(200, '김길동',90,70,80);</a:t>
            </a:r>
            <a:endParaRPr lang="en-US" altLang="ko-KR" sz="2000" dirty="0"/>
          </a:p>
          <a:p>
            <a:r>
              <a:rPr lang="en-US" altLang="ko-KR" sz="2000" dirty="0"/>
              <a:t>I</a:t>
            </a:r>
            <a:r>
              <a:rPr lang="ko-KR" altLang="en-US" sz="2000" dirty="0"/>
              <a:t>nsert  into  gradetb01  values(300, '이길동',80,90,100);</a:t>
            </a:r>
            <a:endParaRPr lang="en-US" altLang="ko-KR" sz="2000" dirty="0"/>
          </a:p>
          <a:p>
            <a:r>
              <a:rPr lang="en-US" altLang="ko-KR" sz="2000" dirty="0"/>
              <a:t>I</a:t>
            </a:r>
            <a:r>
              <a:rPr lang="ko-KR" altLang="en-US" sz="2000" dirty="0"/>
              <a:t>nsert  into  gradetb01  values(400, '최길동',90,100,90);</a:t>
            </a:r>
            <a:endParaRPr lang="en-US" altLang="ko-KR" sz="2000" dirty="0"/>
          </a:p>
          <a:p>
            <a:r>
              <a:rPr lang="en-US" altLang="ko-KR" sz="2000" dirty="0"/>
              <a:t>I</a:t>
            </a:r>
            <a:r>
              <a:rPr lang="ko-KR" altLang="en-US" sz="2000" dirty="0"/>
              <a:t>nsert  into  gradetb01  values(500, '박길동',90,60,80);</a:t>
            </a:r>
            <a:endParaRPr lang="en-US" altLang="ko-KR" sz="2000" dirty="0"/>
          </a:p>
          <a:p>
            <a:r>
              <a:rPr lang="en-US" altLang="ko-KR" sz="2000" dirty="0"/>
              <a:t>I</a:t>
            </a:r>
            <a:r>
              <a:rPr lang="ko-KR" altLang="en-US" sz="2000" dirty="0"/>
              <a:t>nsert  into  gradetb01  values(600, '길동',100, null , 90);</a:t>
            </a:r>
          </a:p>
        </p:txBody>
      </p:sp>
    </p:spTree>
    <p:extLst>
      <p:ext uri="{BB962C8B-B14F-4D97-AF65-F5344CB8AC3E}">
        <p14:creationId xmlns:p14="http://schemas.microsoft.com/office/powerpoint/2010/main" val="793187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문제</a:t>
            </a:r>
            <a:r>
              <a:rPr lang="en-US" altLang="ko-KR" dirty="0"/>
              <a:t> </a:t>
            </a:r>
            <a:r>
              <a:rPr lang="ko-KR" altLang="en-US" dirty="0"/>
              <a:t>풀어봅시다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F6C1B7-40C2-42B1-BC13-BF8119E95D44}"/>
              </a:ext>
            </a:extLst>
          </p:cNvPr>
          <p:cNvSpPr/>
          <p:nvPr/>
        </p:nvSpPr>
        <p:spPr>
          <a:xfrm>
            <a:off x="152399" y="664808"/>
            <a:ext cx="9753600" cy="300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&lt; </a:t>
            </a:r>
            <a:r>
              <a:rPr lang="ko-KR" altLang="en-US" sz="1600" b="1" dirty="0">
                <a:latin typeface="+mn-ea"/>
              </a:rPr>
              <a:t>상품  </a:t>
            </a:r>
            <a:r>
              <a:rPr lang="en-US" altLang="ko-KR" sz="1600" b="1" dirty="0">
                <a:latin typeface="+mn-ea"/>
              </a:rPr>
              <a:t>goods  </a:t>
            </a:r>
            <a:r>
              <a:rPr lang="ko-KR" altLang="en-US" sz="1600" b="1" dirty="0">
                <a:latin typeface="+mn-ea"/>
              </a:rPr>
              <a:t>테이블  활용 하여 데이터 조회를 해봅시다</a:t>
            </a:r>
            <a:r>
              <a:rPr lang="en-US" altLang="ko-KR" sz="1600" b="1" dirty="0">
                <a:latin typeface="+mn-ea"/>
              </a:rPr>
              <a:t>. &gt;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n-ea"/>
              </a:rPr>
              <a:t>2009</a:t>
            </a:r>
            <a:r>
              <a:rPr lang="ko-KR" altLang="en-US" sz="1600" dirty="0">
                <a:latin typeface="+mn-ea"/>
              </a:rPr>
              <a:t>년도에 입고된 제품의 이름은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n-ea"/>
              </a:rPr>
              <a:t>마진이 </a:t>
            </a:r>
            <a:r>
              <a:rPr lang="en-US" altLang="ko-KR" sz="1600" dirty="0">
                <a:latin typeface="+mn-ea"/>
              </a:rPr>
              <a:t>1000</a:t>
            </a:r>
            <a:r>
              <a:rPr lang="ko-KR" altLang="en-US" sz="1600" dirty="0">
                <a:latin typeface="+mn-ea"/>
              </a:rPr>
              <a:t>원 이상인 제품의 코드는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1600" dirty="0">
                <a:latin typeface="+mn-ea"/>
              </a:rPr>
              <a:t>주방용품 중 </a:t>
            </a:r>
            <a:r>
              <a:rPr lang="en-US" altLang="ko-KR" sz="1600" dirty="0">
                <a:latin typeface="+mn-ea"/>
              </a:rPr>
              <a:t>2008</a:t>
            </a:r>
            <a:r>
              <a:rPr lang="ko-KR" altLang="en-US" sz="1600" dirty="0">
                <a:latin typeface="+mn-ea"/>
              </a:rPr>
              <a:t>년 입고된 제품의 이름은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n-ea"/>
              </a:rPr>
              <a:t>주방용품 중 입고일자가 </a:t>
            </a:r>
            <a:r>
              <a:rPr lang="en-US" altLang="ko-KR" sz="1600" dirty="0">
                <a:latin typeface="+mn-ea"/>
              </a:rPr>
              <a:t>2009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01</a:t>
            </a:r>
            <a:r>
              <a:rPr lang="ko-KR" altLang="en-US" sz="1600" dirty="0">
                <a:latin typeface="+mn-ea"/>
              </a:rPr>
              <a:t>월 부터 </a:t>
            </a:r>
            <a:r>
              <a:rPr lang="en-US" altLang="ko-KR" sz="1600" dirty="0">
                <a:latin typeface="+mn-ea"/>
              </a:rPr>
              <a:t>2009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9</a:t>
            </a:r>
            <a:r>
              <a:rPr lang="ko-KR" altLang="en-US" sz="1600" dirty="0">
                <a:latin typeface="+mn-ea"/>
              </a:rPr>
              <a:t>월 사이 입고된 제품의 이름은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1600" dirty="0">
                <a:latin typeface="+mn-ea"/>
              </a:rPr>
              <a:t>제품 판매 마진을 알 수 없는 제품의 코드와 이름은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n-ea"/>
              </a:rPr>
              <a:t>셔츠 제품들 중 마진이 </a:t>
            </a:r>
            <a:r>
              <a:rPr lang="en-US" altLang="ko-KR" sz="1600" dirty="0">
                <a:latin typeface="+mn-ea"/>
              </a:rPr>
              <a:t>500</a:t>
            </a:r>
            <a:r>
              <a:rPr lang="ko-KR" altLang="en-US" sz="1600" dirty="0">
                <a:latin typeface="+mn-ea"/>
              </a:rPr>
              <a:t>원 이상인 제품의 이름은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+mn-ea"/>
              </a:rPr>
              <a:t>판매가격을 </a:t>
            </a:r>
            <a:r>
              <a:rPr lang="en-US" altLang="ko-KR" sz="1600" dirty="0">
                <a:latin typeface="+mn-ea"/>
              </a:rPr>
              <a:t>10% </a:t>
            </a:r>
            <a:r>
              <a:rPr lang="ko-KR" altLang="en-US" sz="1600" dirty="0">
                <a:latin typeface="+mn-ea"/>
              </a:rPr>
              <a:t>올렸을 때의 마진이 </a:t>
            </a:r>
            <a:r>
              <a:rPr lang="en-US" altLang="ko-KR" sz="1600" dirty="0">
                <a:latin typeface="+mn-ea"/>
              </a:rPr>
              <a:t>1000</a:t>
            </a:r>
            <a:r>
              <a:rPr lang="ko-KR" altLang="en-US" sz="1600" dirty="0">
                <a:latin typeface="+mn-ea"/>
              </a:rPr>
              <a:t>원 이상인 제품의 이름과 올린 마진은</a:t>
            </a:r>
            <a:r>
              <a:rPr lang="en-US" altLang="ko-KR" sz="1600" dirty="0">
                <a:latin typeface="+mn-ea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FB12004-3E3B-4A83-A416-43C9878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0" y="3759219"/>
            <a:ext cx="8390467" cy="30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5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그룹화와 정렬</a:t>
            </a:r>
          </a:p>
        </p:txBody>
      </p:sp>
    </p:spTree>
    <p:extLst>
      <p:ext uri="{BB962C8B-B14F-4D97-AF65-F5344CB8AC3E}">
        <p14:creationId xmlns:p14="http://schemas.microsoft.com/office/powerpoint/2010/main" val="2485899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76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열의 합계나 평균값 등의 집계 값을 구하기 위해 그룹 함수 사용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+mn-ea"/>
              </a:rPr>
              <a:t>COUNT : </a:t>
            </a:r>
            <a:r>
              <a:rPr lang="ko-KR" altLang="en-US" dirty="0">
                <a:latin typeface="+mn-ea"/>
              </a:rPr>
              <a:t>테이블 레코드 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행 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계산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+mn-ea"/>
              </a:rPr>
              <a:t>SUM : </a:t>
            </a:r>
            <a:r>
              <a:rPr lang="ko-KR" altLang="en-US" dirty="0" err="1">
                <a:latin typeface="+mn-ea"/>
              </a:rPr>
              <a:t>숫자열</a:t>
            </a:r>
            <a:r>
              <a:rPr lang="ko-KR" altLang="en-US" dirty="0">
                <a:latin typeface="+mn-ea"/>
              </a:rPr>
              <a:t> 데이터의 합계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+mn-ea"/>
              </a:rPr>
              <a:t>AVG : </a:t>
            </a:r>
            <a:r>
              <a:rPr lang="ko-KR" altLang="en-US" dirty="0" err="1">
                <a:latin typeface="+mn-ea"/>
              </a:rPr>
              <a:t>숫자열</a:t>
            </a:r>
            <a:r>
              <a:rPr lang="ko-KR" altLang="en-US" dirty="0">
                <a:latin typeface="+mn-ea"/>
              </a:rPr>
              <a:t> 데이터의 평균</a:t>
            </a:r>
            <a:endParaRPr lang="en-US" altLang="ko-KR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+mn-ea"/>
              </a:rPr>
              <a:t>MAX : </a:t>
            </a:r>
            <a:r>
              <a:rPr lang="ko-KR" altLang="en-US" dirty="0">
                <a:latin typeface="+mn-ea"/>
              </a:rPr>
              <a:t>해당 열이 가진 데이터의 최대값</a:t>
            </a:r>
            <a:endParaRPr lang="en-US" altLang="ko-KR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+mn-ea"/>
              </a:rPr>
              <a:t>MIN : </a:t>
            </a:r>
            <a:r>
              <a:rPr lang="ko-KR" altLang="en-US" dirty="0">
                <a:latin typeface="+mn-ea"/>
              </a:rPr>
              <a:t>해당 열이 가진 데이터의 최소값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Ex) SELECT  count(</a:t>
            </a:r>
            <a:r>
              <a:rPr lang="ko-KR" altLang="en-US" sz="2400" dirty="0" err="1">
                <a:latin typeface="+mn-ea"/>
              </a:rPr>
              <a:t>열이름</a:t>
            </a:r>
            <a:r>
              <a:rPr lang="en-US" altLang="ko-KR" sz="2400" dirty="0">
                <a:latin typeface="+mn-ea"/>
              </a:rPr>
              <a:t>)  FROM &lt;</a:t>
            </a:r>
            <a:r>
              <a:rPr lang="ko-KR" altLang="en-US" sz="2400" dirty="0" err="1">
                <a:latin typeface="+mn-ea"/>
              </a:rPr>
              <a:t>테이블명</a:t>
            </a:r>
            <a:r>
              <a:rPr lang="en-US" altLang="ko-KR" sz="2400" dirty="0">
                <a:latin typeface="+mn-ea"/>
              </a:rPr>
              <a:t>&gt;;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select * from gradetb01;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select count(*) from gradetb01;</a:t>
            </a:r>
          </a:p>
        </p:txBody>
      </p:sp>
    </p:spTree>
    <p:extLst>
      <p:ext uri="{BB962C8B-B14F-4D97-AF65-F5344CB8AC3E}">
        <p14:creationId xmlns:p14="http://schemas.microsoft.com/office/powerpoint/2010/main" val="511091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77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Ex) SELECT count(</a:t>
            </a:r>
            <a:r>
              <a:rPr lang="ko-KR" altLang="en-US" sz="2400" dirty="0" err="1">
                <a:latin typeface="+mn-ea"/>
              </a:rPr>
              <a:t>열이름</a:t>
            </a:r>
            <a:r>
              <a:rPr lang="en-US" altLang="ko-KR" sz="2400" dirty="0">
                <a:latin typeface="+mn-ea"/>
              </a:rPr>
              <a:t>)  FROM &lt;</a:t>
            </a:r>
            <a:r>
              <a:rPr lang="ko-KR" altLang="en-US" sz="2400" dirty="0" err="1">
                <a:latin typeface="+mn-ea"/>
              </a:rPr>
              <a:t>테이블명</a:t>
            </a:r>
            <a:r>
              <a:rPr lang="en-US" altLang="ko-KR" sz="2400" dirty="0">
                <a:latin typeface="+mn-ea"/>
              </a:rPr>
              <a:t>&gt;;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sz="2800" dirty="0">
                <a:latin typeface="+mn-ea"/>
              </a:rPr>
              <a:t>select * from gradetb01;</a:t>
            </a: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800" dirty="0">
                <a:latin typeface="+mn-ea"/>
              </a:rPr>
              <a:t>select  count(*)  from  gradetb01;</a:t>
            </a: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800" dirty="0">
                <a:latin typeface="+mn-ea"/>
              </a:rPr>
              <a:t>select  count(nu)  from  gradetb01; -- NULL </a:t>
            </a:r>
            <a:r>
              <a:rPr lang="ko-KR" altLang="en-US" sz="2800" dirty="0">
                <a:latin typeface="+mn-ea"/>
              </a:rPr>
              <a:t>제외</a:t>
            </a:r>
            <a:endParaRPr lang="en-US" altLang="ko-KR" sz="2800" dirty="0">
              <a:latin typeface="+mn-ea"/>
            </a:endParaRPr>
          </a:p>
          <a:p>
            <a:pPr lvl="1"/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800" dirty="0">
                <a:latin typeface="+mn-ea"/>
              </a:rPr>
              <a:t>select count(mat), count(com)  from gradetb01;</a:t>
            </a:r>
          </a:p>
          <a:p>
            <a:pPr lvl="1"/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0934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78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select  sum(</a:t>
            </a:r>
            <a:r>
              <a:rPr lang="en-US" altLang="ko-KR" sz="2400" dirty="0" err="1">
                <a:latin typeface="+mn-ea"/>
              </a:rPr>
              <a:t>eng</a:t>
            </a:r>
            <a:r>
              <a:rPr lang="en-US" altLang="ko-KR" sz="2400" dirty="0">
                <a:latin typeface="+mn-ea"/>
              </a:rPr>
              <a:t>)  from  gradetb01;</a:t>
            </a:r>
          </a:p>
          <a:p>
            <a:pPr lvl="1"/>
            <a:r>
              <a:rPr lang="en-US" altLang="ko-KR" sz="2400" dirty="0">
                <a:latin typeface="+mn-ea"/>
              </a:rPr>
              <a:t>select  sum(mat)  from  gradetb01;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select  max(mat)  from  gradetb01;</a:t>
            </a:r>
          </a:p>
          <a:p>
            <a:pPr lvl="1"/>
            <a:r>
              <a:rPr lang="en-US" altLang="ko-KR" sz="2400" dirty="0">
                <a:latin typeface="+mn-ea"/>
              </a:rPr>
              <a:t>Select  min(mat)  from  gradetb01;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r>
              <a:rPr lang="en-US" altLang="ko-KR" sz="2400" dirty="0">
                <a:latin typeface="+mn-ea"/>
              </a:rPr>
              <a:t>select  </a:t>
            </a:r>
            <a:r>
              <a:rPr lang="en-US" altLang="ko-KR" sz="2400" dirty="0" err="1">
                <a:latin typeface="+mn-ea"/>
              </a:rPr>
              <a:t>avg</a:t>
            </a:r>
            <a:r>
              <a:rPr lang="en-US" altLang="ko-KR" sz="2400" dirty="0">
                <a:latin typeface="+mn-ea"/>
              </a:rPr>
              <a:t>(mat)  from gradetb01;</a:t>
            </a:r>
          </a:p>
          <a:p>
            <a:pPr lvl="1"/>
            <a:r>
              <a:rPr lang="en-US" altLang="ko-KR" sz="2400" dirty="0">
                <a:latin typeface="+mn-ea"/>
              </a:rPr>
              <a:t>select  count(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distinct</a:t>
            </a:r>
            <a:r>
              <a:rPr lang="en-US" altLang="ko-KR" sz="2400" dirty="0">
                <a:latin typeface="+mn-ea"/>
              </a:rPr>
              <a:t>  com)  from gradetb01;</a:t>
            </a:r>
          </a:p>
        </p:txBody>
      </p:sp>
    </p:spTree>
    <p:extLst>
      <p:ext uri="{BB962C8B-B14F-4D97-AF65-F5344CB8AC3E}">
        <p14:creationId xmlns:p14="http://schemas.microsoft.com/office/powerpoint/2010/main" val="504589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79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그룹함수는 테이블을 그룹화해서 검색한다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12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COUNT: </a:t>
            </a:r>
            <a:r>
              <a:rPr lang="ko-KR" altLang="en-US" sz="1600" dirty="0">
                <a:latin typeface="+mn-ea"/>
              </a:rPr>
              <a:t>테이블 레코드 수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 수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계산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SUM: </a:t>
            </a:r>
            <a:r>
              <a:rPr lang="ko-KR" altLang="en-US" sz="1600" dirty="0" err="1">
                <a:latin typeface="+mn-ea"/>
              </a:rPr>
              <a:t>숫자열</a:t>
            </a:r>
            <a:r>
              <a:rPr lang="ko-KR" altLang="en-US" sz="1600" dirty="0">
                <a:latin typeface="+mn-ea"/>
              </a:rPr>
              <a:t> 데이터의 합계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AVG: </a:t>
            </a:r>
            <a:r>
              <a:rPr lang="ko-KR" altLang="en-US" sz="1600" dirty="0" err="1">
                <a:latin typeface="+mn-ea"/>
              </a:rPr>
              <a:t>숫자열</a:t>
            </a:r>
            <a:r>
              <a:rPr lang="ko-KR" altLang="en-US" sz="1600" dirty="0">
                <a:latin typeface="+mn-ea"/>
              </a:rPr>
              <a:t> 데이터의 평균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MAX: </a:t>
            </a:r>
            <a:r>
              <a:rPr lang="ko-KR" altLang="en-US" sz="1600" dirty="0">
                <a:latin typeface="+mn-ea"/>
              </a:rPr>
              <a:t>해당 열이 가진 데이터의 최대값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MIN: </a:t>
            </a:r>
            <a:r>
              <a:rPr lang="ko-KR" altLang="en-US" sz="1600" dirty="0">
                <a:latin typeface="+mn-ea"/>
              </a:rPr>
              <a:t>해당 열이 가진 데이터의 최소값</a:t>
            </a:r>
            <a:endParaRPr lang="en-US" altLang="ko-KR" sz="16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EX) SELECT MAX(</a:t>
            </a:r>
            <a:r>
              <a:rPr lang="ko-KR" altLang="en-US" sz="1400" dirty="0" err="1">
                <a:latin typeface="+mn-ea"/>
              </a:rPr>
              <a:t>열이름</a:t>
            </a:r>
            <a:r>
              <a:rPr lang="en-US" altLang="ko-KR" sz="1400" dirty="0">
                <a:latin typeface="+mn-ea"/>
              </a:rPr>
              <a:t>)  FROM &lt;</a:t>
            </a:r>
            <a:r>
              <a:rPr lang="ko-KR" altLang="en-US" sz="1400" dirty="0" err="1">
                <a:latin typeface="+mn-ea"/>
              </a:rPr>
              <a:t>테이블명</a:t>
            </a:r>
            <a:r>
              <a:rPr lang="en-US" altLang="ko-KR" sz="1400" dirty="0">
                <a:latin typeface="+mn-ea"/>
              </a:rPr>
              <a:t>&gt;;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3897" y="3015762"/>
            <a:ext cx="8568174" cy="31618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39" y="3080018"/>
            <a:ext cx="6978144" cy="1668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39" y="4892721"/>
            <a:ext cx="3575423" cy="11408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3562" y="5286133"/>
            <a:ext cx="445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DISTINCT </a:t>
            </a:r>
            <a:r>
              <a:rPr lang="ko-KR" altLang="en-US" sz="1400" b="1" dirty="0"/>
              <a:t>키워드로 집약 함수 사용 시 중복 값 제외 </a:t>
            </a:r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이때 </a:t>
            </a:r>
            <a:r>
              <a:rPr lang="en-US" altLang="ko-KR" sz="1400" b="1" dirty="0"/>
              <a:t>DISTINCT</a:t>
            </a:r>
            <a:r>
              <a:rPr lang="ko-KR" altLang="en-US" sz="1400" b="1" dirty="0"/>
              <a:t>는 반드시 괄호 안에 기술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2227241" y="4884956"/>
            <a:ext cx="2080294" cy="225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8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데이터의 무결성을 유지할 수 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무결성</a:t>
            </a:r>
            <a:r>
              <a:rPr lang="en-US" altLang="ko-KR" b="1" dirty="0">
                <a:latin typeface="+mn-ea"/>
              </a:rPr>
              <a:t>(Integrity)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데이터베이스에 </a:t>
            </a:r>
            <a:r>
              <a:rPr lang="ko-KR" altLang="en-US" b="1" dirty="0">
                <a:latin typeface="+mn-ea"/>
              </a:rPr>
              <a:t>정확한 데이터가 유지되고 있음을 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보장</a:t>
            </a:r>
            <a:r>
              <a:rPr lang="ko-KR" altLang="en-US" dirty="0">
                <a:latin typeface="+mn-ea"/>
              </a:rPr>
              <a:t>하는 것으로 데이터베이스에서 가장 중요한 개념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제약조건에 맞지 않는 데이터는 아예 입력되지 않도록 방지하는 기능을 제공</a:t>
            </a:r>
            <a:r>
              <a:rPr lang="ko-KR" altLang="en-US" dirty="0">
                <a:latin typeface="+mn-ea"/>
              </a:rPr>
              <a:t>해 데이터베이스의 </a:t>
            </a:r>
            <a:r>
              <a:rPr lang="ko-KR" altLang="en-US" b="1" dirty="0">
                <a:latin typeface="+mn-ea"/>
              </a:rPr>
              <a:t>무결성</a:t>
            </a:r>
            <a:r>
              <a:rPr lang="ko-KR" altLang="en-US" dirty="0">
                <a:latin typeface="+mn-ea"/>
              </a:rPr>
              <a:t>을 유지함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endParaRPr lang="ko-KR" altLang="en-US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dirty="0">
              <a:latin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68" y="2342225"/>
            <a:ext cx="5905239" cy="412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4999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GROUP BY   </a:t>
            </a:r>
            <a:r>
              <a:rPr lang="ko-KR" altLang="en-US" sz="2000" b="1" dirty="0">
                <a:latin typeface="+mn-ea"/>
              </a:rPr>
              <a:t>테이블을 그룹으로 나눈다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9241" y="2197909"/>
            <a:ext cx="78658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SELECT &lt;</a:t>
            </a:r>
            <a:r>
              <a:rPr lang="ko-KR" altLang="en-US" sz="2000" b="1" dirty="0" err="1">
                <a:latin typeface="+mn-ea"/>
              </a:rPr>
              <a:t>열이름</a:t>
            </a:r>
            <a:r>
              <a:rPr lang="en-US" altLang="ko-KR" sz="2000" b="1" dirty="0">
                <a:latin typeface="+mn-ea"/>
              </a:rPr>
              <a:t>1&gt;,  &lt;</a:t>
            </a:r>
            <a:r>
              <a:rPr lang="ko-KR" altLang="en-US" sz="2000" b="1" dirty="0" err="1">
                <a:latin typeface="+mn-ea"/>
              </a:rPr>
              <a:t>열이름</a:t>
            </a:r>
            <a:r>
              <a:rPr lang="en-US" altLang="ko-KR" sz="2000" b="1" dirty="0">
                <a:latin typeface="+mn-ea"/>
              </a:rPr>
              <a:t>2&gt;,  &lt;</a:t>
            </a:r>
            <a:r>
              <a:rPr lang="ko-KR" altLang="en-US" sz="2000" b="1" dirty="0" err="1">
                <a:latin typeface="+mn-ea"/>
              </a:rPr>
              <a:t>열이름</a:t>
            </a:r>
            <a:r>
              <a:rPr lang="en-US" altLang="ko-KR" sz="2000" b="1" dirty="0">
                <a:latin typeface="+mn-ea"/>
              </a:rPr>
              <a:t>3&gt;, …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	FROM &lt;</a:t>
            </a:r>
            <a:r>
              <a:rPr lang="ko-KR" altLang="en-US" sz="2000" b="1" dirty="0" err="1">
                <a:latin typeface="+mn-ea"/>
              </a:rPr>
              <a:t>테이블명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	WHERE   </a:t>
            </a:r>
            <a:r>
              <a:rPr lang="ko-KR" altLang="en-US" sz="2000" b="1" dirty="0" err="1">
                <a:latin typeface="+mn-ea"/>
              </a:rPr>
              <a:t>조건절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	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GROUP BY &lt;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열이름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1&gt;, &lt;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열이름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2&gt;, &lt;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열이름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3&gt;, …;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772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GROUP BY   </a:t>
            </a:r>
            <a:r>
              <a:rPr lang="ko-KR" altLang="en-US" sz="2000" b="1" dirty="0">
                <a:latin typeface="+mn-ea"/>
              </a:rPr>
              <a:t>테이블을 그룹으로 나눈다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8791" y="1494795"/>
            <a:ext cx="540067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SELECT </a:t>
            </a:r>
            <a:r>
              <a:rPr lang="ko-KR" altLang="en-US" dirty="0" err="1"/>
              <a:t>goods_classif</a:t>
            </a:r>
            <a:r>
              <a:rPr lang="en-US" altLang="ko-KR" dirty="0"/>
              <a:t>y </a:t>
            </a:r>
            <a:r>
              <a:rPr lang="ko-KR" altLang="en-US" dirty="0"/>
              <a:t>, COUNT(*)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 FROM  </a:t>
            </a:r>
            <a:r>
              <a:rPr lang="en-US" altLang="ko-KR" dirty="0"/>
              <a:t>g</a:t>
            </a:r>
            <a:r>
              <a:rPr lang="ko-KR" altLang="en-US" dirty="0" err="1"/>
              <a:t>oods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 GROUP BY </a:t>
            </a:r>
            <a:r>
              <a:rPr lang="ko-KR" altLang="en-US" dirty="0" err="1"/>
              <a:t>goods_clas</a:t>
            </a:r>
            <a:r>
              <a:rPr lang="en-US" altLang="ko-KR" dirty="0" err="1"/>
              <a:t>sify</a:t>
            </a:r>
            <a:r>
              <a:rPr lang="ko-KR" altLang="en-US" dirty="0"/>
              <a:t>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" y="4038407"/>
            <a:ext cx="5710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SELECT </a:t>
            </a:r>
            <a:r>
              <a:rPr lang="ko-KR" altLang="en-US" sz="2000" dirty="0" err="1">
                <a:solidFill>
                  <a:srgbClr val="FF0000"/>
                </a:solidFill>
              </a:rPr>
              <a:t>goods_classif</a:t>
            </a:r>
            <a:r>
              <a:rPr lang="en-US" altLang="ko-KR" sz="2000" dirty="0">
                <a:solidFill>
                  <a:srgbClr val="FF0000"/>
                </a:solidFill>
              </a:rPr>
              <a:t>y </a:t>
            </a:r>
            <a:r>
              <a:rPr lang="ko-KR" altLang="en-US" sz="2000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sell_price</a:t>
            </a:r>
            <a:r>
              <a:rPr lang="en-US" altLang="ko-KR" sz="2000" dirty="0">
                <a:solidFill>
                  <a:srgbClr val="FF0000"/>
                </a:solidFill>
              </a:rPr>
              <a:t>,</a:t>
            </a:r>
            <a:r>
              <a:rPr lang="ko-KR" altLang="en-US" sz="2000" dirty="0">
                <a:solidFill>
                  <a:srgbClr val="FF0000"/>
                </a:solidFill>
              </a:rPr>
              <a:t> COUNT(*) 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FROM Goods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GROUP BY </a:t>
            </a:r>
            <a:r>
              <a:rPr lang="ko-KR" altLang="en-US" sz="2000" dirty="0" err="1">
                <a:solidFill>
                  <a:srgbClr val="FF0000"/>
                </a:solidFill>
              </a:rPr>
              <a:t>goods_classif</a:t>
            </a:r>
            <a:r>
              <a:rPr lang="en-US" altLang="ko-KR" sz="2000" dirty="0">
                <a:solidFill>
                  <a:srgbClr val="FF0000"/>
                </a:solidFill>
              </a:rPr>
              <a:t>y</a:t>
            </a:r>
            <a:r>
              <a:rPr lang="ko-KR" altLang="en-US" sz="20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320" y="3490269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&lt; </a:t>
            </a:r>
            <a:r>
              <a:rPr lang="ko-KR" altLang="en-US" dirty="0" err="1"/>
              <a:t>안좋은</a:t>
            </a:r>
            <a:r>
              <a:rPr lang="ko-KR" altLang="en-US" dirty="0"/>
              <a:t> 사례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99802" y="3994325"/>
            <a:ext cx="3935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Select</a:t>
            </a:r>
            <a:r>
              <a:rPr lang="ko-KR" altLang="en-US" sz="2000" b="1" dirty="0">
                <a:solidFill>
                  <a:srgbClr val="0070C0"/>
                </a:solidFill>
              </a:rPr>
              <a:t>절에 사용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r>
              <a:rPr lang="en-US" altLang="ko-KR" sz="2000" b="1" dirty="0">
                <a:solidFill>
                  <a:srgbClr val="0070C0"/>
                </a:solidFill>
              </a:rPr>
              <a:t>-  group by</a:t>
            </a:r>
            <a:r>
              <a:rPr lang="ko-KR" altLang="en-US" sz="2000" b="1" dirty="0">
                <a:solidFill>
                  <a:srgbClr val="0070C0"/>
                </a:solidFill>
              </a:rPr>
              <a:t> 에서 지정한 열만 사용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rgbClr val="0070C0"/>
                </a:solidFill>
              </a:rPr>
              <a:t>집약 함수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rgbClr val="0070C0"/>
                </a:solidFill>
              </a:rPr>
              <a:t>상수</a:t>
            </a:r>
          </a:p>
        </p:txBody>
      </p:sp>
    </p:spTree>
    <p:extLst>
      <p:ext uri="{BB962C8B-B14F-4D97-AF65-F5344CB8AC3E}">
        <p14:creationId xmlns:p14="http://schemas.microsoft.com/office/powerpoint/2010/main" val="2228573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82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GROUP BY   </a:t>
            </a:r>
            <a:r>
              <a:rPr lang="ko-KR" altLang="en-US" sz="2000" b="1" dirty="0">
                <a:latin typeface="+mn-ea"/>
              </a:rPr>
              <a:t>테이블을 그룹으로 나눈다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765" y="4574173"/>
            <a:ext cx="8602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▶ </a:t>
            </a:r>
            <a:r>
              <a:rPr lang="en-US" altLang="ko-KR" sz="2000" b="1" dirty="0">
                <a:solidFill>
                  <a:srgbClr val="FF0000"/>
                </a:solidFill>
              </a:rPr>
              <a:t>GROUP BY/WHERE </a:t>
            </a:r>
            <a:r>
              <a:rPr lang="ko-KR" altLang="en-US" sz="2000" b="1" dirty="0">
                <a:solidFill>
                  <a:srgbClr val="FF0000"/>
                </a:solidFill>
              </a:rPr>
              <a:t>구를 병용할 때 </a:t>
            </a:r>
            <a:r>
              <a:rPr lang="en-US" altLang="ko-KR" sz="2000" b="1" dirty="0">
                <a:solidFill>
                  <a:srgbClr val="FF0000"/>
                </a:solidFill>
              </a:rPr>
              <a:t>SELECT </a:t>
            </a:r>
            <a:r>
              <a:rPr lang="ko-KR" altLang="en-US" sz="2000" b="1" dirty="0">
                <a:solidFill>
                  <a:srgbClr val="FF0000"/>
                </a:solidFill>
              </a:rPr>
              <a:t>문 실행 순서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       FROM </a:t>
            </a:r>
            <a:r>
              <a:rPr lang="ko-KR" altLang="en-US" sz="2000" b="1" dirty="0">
                <a:solidFill>
                  <a:srgbClr val="FF0000"/>
                </a:solidFill>
              </a:rPr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WHERE </a:t>
            </a:r>
            <a:r>
              <a:rPr lang="ko-KR" altLang="en-US" sz="2000" b="1" dirty="0">
                <a:solidFill>
                  <a:srgbClr val="FF0000"/>
                </a:solidFill>
              </a:rPr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GROUP BY  </a:t>
            </a:r>
            <a:r>
              <a:rPr lang="ko-KR" altLang="en-US" sz="2000" b="1" dirty="0">
                <a:solidFill>
                  <a:srgbClr val="FF0000"/>
                </a:solidFill>
              </a:rPr>
              <a:t>→ </a:t>
            </a:r>
            <a:r>
              <a:rPr lang="en-US" altLang="ko-KR" sz="2000" b="1" dirty="0">
                <a:solidFill>
                  <a:srgbClr val="FF0000"/>
                </a:solidFill>
              </a:rPr>
              <a:t>SELECT	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773" y="1444576"/>
            <a:ext cx="72861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, COUNT(*) 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FROM Goods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WHERE </a:t>
            </a:r>
            <a:r>
              <a:rPr lang="ko-KR" altLang="en-US" sz="2000" dirty="0" err="1"/>
              <a:t>goods_classif</a:t>
            </a:r>
            <a:r>
              <a:rPr lang="en-US" altLang="ko-KR" sz="2000" dirty="0"/>
              <a:t>y</a:t>
            </a:r>
            <a:r>
              <a:rPr lang="ko-KR" altLang="en-US" sz="2000" dirty="0"/>
              <a:t>= '의류'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GROUP BY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234809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having </a:t>
            </a:r>
            <a:r>
              <a:rPr lang="ko-KR" altLang="en-US" dirty="0"/>
              <a:t>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HAVING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그룹화한 결과에 조건을 지정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8614" y="1862641"/>
            <a:ext cx="7272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SELECT 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1&gt;, 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2&gt;, 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3&gt;, …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	 FROM &lt;</a:t>
            </a:r>
            <a:r>
              <a:rPr lang="ko-KR" altLang="en-US" sz="2000" b="1" dirty="0" err="1">
                <a:latin typeface="+mn-ea"/>
              </a:rPr>
              <a:t>테이블명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             WHERE &lt;</a:t>
            </a:r>
            <a:r>
              <a:rPr lang="ko-KR" altLang="en-US" sz="2000" b="1" dirty="0">
                <a:latin typeface="+mn-ea"/>
              </a:rPr>
              <a:t>조건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	 GROUP BY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2&gt;,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2&gt;, &lt;</a:t>
            </a:r>
            <a:r>
              <a:rPr lang="ko-KR" altLang="en-US" sz="2000" b="1" dirty="0">
                <a:latin typeface="+mn-ea"/>
              </a:rPr>
              <a:t>열명</a:t>
            </a:r>
            <a:r>
              <a:rPr lang="en-US" altLang="ko-KR" sz="2000" b="1" dirty="0">
                <a:latin typeface="+mn-ea"/>
              </a:rPr>
              <a:t>3&gt;, …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</a:rPr>
              <a:t>	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HAVING  &lt;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그룹값에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 대한 조건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2063092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having </a:t>
            </a:r>
            <a:r>
              <a:rPr lang="ko-KR" altLang="en-US" dirty="0"/>
              <a:t>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HAVING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그룹화한 결과에 조건을 지정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0089" y="3697014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goods_classif</a:t>
            </a:r>
            <a:r>
              <a:rPr lang="en-US" altLang="ko-KR" sz="2000" dirty="0"/>
              <a:t>y </a:t>
            </a:r>
            <a:r>
              <a:rPr lang="ko-KR" altLang="en-US" sz="2000" dirty="0"/>
              <a:t>, COUNT(*)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FROM Goods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GROUP BY </a:t>
            </a:r>
            <a:r>
              <a:rPr lang="ko-KR" altLang="en-US" sz="2000" dirty="0" err="1"/>
              <a:t>goods_classif</a:t>
            </a:r>
            <a:r>
              <a:rPr lang="en-US" altLang="ko-KR" sz="2000" dirty="0"/>
              <a:t>y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HAVING COUNT(*) = 2;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50089" y="1858652"/>
            <a:ext cx="6552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goods_classif</a:t>
            </a:r>
            <a:r>
              <a:rPr lang="en-US" altLang="ko-KR" sz="2000" dirty="0"/>
              <a:t>y</a:t>
            </a:r>
            <a:r>
              <a:rPr lang="ko-KR" altLang="en-US" sz="2000" dirty="0"/>
              <a:t> , COUNT(*)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FROM Goods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GROUP BY </a:t>
            </a:r>
            <a:r>
              <a:rPr lang="ko-KR" altLang="en-US" sz="2000" dirty="0" err="1"/>
              <a:t>goods_classif</a:t>
            </a:r>
            <a:r>
              <a:rPr lang="en-US" altLang="ko-KR" sz="2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9261448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having </a:t>
            </a:r>
            <a:r>
              <a:rPr lang="ko-KR" altLang="en-US" dirty="0"/>
              <a:t>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HAVING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그룹화한 결과에 조건을 지정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0852" y="3870434"/>
            <a:ext cx="6552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SELECT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, AVG(</a:t>
            </a:r>
            <a:r>
              <a:rPr lang="en-US" altLang="ko-KR" sz="2000" dirty="0" err="1"/>
              <a:t>sell_price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FROM Goods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GROUP BY </a:t>
            </a:r>
            <a:r>
              <a:rPr lang="en-US" altLang="ko-KR" sz="2000" dirty="0" err="1"/>
              <a:t>goods_classify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HAVING AVG(</a:t>
            </a:r>
            <a:r>
              <a:rPr lang="en-US" altLang="ko-KR" sz="2000" b="1" dirty="0" err="1">
                <a:solidFill>
                  <a:srgbClr val="FF0000"/>
                </a:solidFill>
              </a:rPr>
              <a:t>sell_price</a:t>
            </a:r>
            <a:r>
              <a:rPr lang="en-US" altLang="ko-KR" sz="2000" b="1" dirty="0">
                <a:solidFill>
                  <a:srgbClr val="FF0000"/>
                </a:solidFill>
              </a:rPr>
              <a:t>) &gt;= 2500;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0852" y="1888801"/>
            <a:ext cx="6552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SELECT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, AVG(</a:t>
            </a:r>
            <a:r>
              <a:rPr lang="en-US" altLang="ko-KR" sz="2000" dirty="0" err="1"/>
              <a:t>sell_price</a:t>
            </a:r>
            <a:r>
              <a:rPr lang="en-US" altLang="ko-KR" sz="2000" dirty="0"/>
              <a:t>) 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FROM Goods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GROUP BY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58972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having </a:t>
            </a:r>
            <a:r>
              <a:rPr lang="ko-KR" altLang="en-US" dirty="0"/>
              <a:t>절과 </a:t>
            </a:r>
            <a:r>
              <a:rPr lang="en-US" altLang="ko-KR" dirty="0"/>
              <a:t>where</a:t>
            </a:r>
            <a:r>
              <a:rPr lang="ko-KR" altLang="en-US" dirty="0"/>
              <a:t>절의 차이점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HAVING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그룹화한 결과에 조건을 지정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1825" y="1320918"/>
            <a:ext cx="73088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▶ </a:t>
            </a:r>
            <a:r>
              <a:rPr lang="en-US" altLang="ko-KR" b="1" dirty="0"/>
              <a:t>HAVING</a:t>
            </a:r>
            <a:r>
              <a:rPr lang="ko-KR" altLang="en-US" b="1" dirty="0"/>
              <a:t>절과 </a:t>
            </a:r>
            <a:r>
              <a:rPr lang="en-US" altLang="ko-KR" b="1" dirty="0"/>
              <a:t>WHERE</a:t>
            </a:r>
            <a:r>
              <a:rPr lang="ko-KR" altLang="en-US" b="1" dirty="0"/>
              <a:t>절의 차이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	       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WHERE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절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=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행에 대한 조건 지정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	        HAVING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절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=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그룹에 대한 조건 지정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	        </a:t>
            </a:r>
            <a:r>
              <a:rPr lang="ko-KR" altLang="en-US" b="1" dirty="0">
                <a:latin typeface="+mn-ea"/>
              </a:rPr>
              <a:t>집약 함수를 사용할 수 있다</a:t>
            </a:r>
            <a:r>
              <a:rPr lang="en-US" altLang="ko-KR" b="1" dirty="0">
                <a:latin typeface="+mn-ea"/>
              </a:rPr>
              <a:t>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50" y="3774572"/>
            <a:ext cx="6984261" cy="2670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86631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having </a:t>
            </a:r>
            <a:r>
              <a:rPr lang="ko-KR" altLang="en-US" dirty="0"/>
              <a:t>절과 </a:t>
            </a:r>
            <a:r>
              <a:rPr lang="en-US" altLang="ko-KR" dirty="0"/>
              <a:t>where</a:t>
            </a:r>
            <a:r>
              <a:rPr lang="ko-KR" altLang="en-US" dirty="0"/>
              <a:t>절의 차이점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HAVING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그룹화한 결과에 조건을 지정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1580" y="1485553"/>
            <a:ext cx="5400675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goods_classification</a:t>
            </a:r>
            <a:r>
              <a:rPr lang="ko-KR" altLang="en-US" sz="2000" dirty="0"/>
              <a:t>, COUNT(*)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FROM Goods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 GROUP BY </a:t>
            </a:r>
            <a:r>
              <a:rPr lang="ko-KR" altLang="en-US" sz="2000" dirty="0" err="1"/>
              <a:t>goods_classification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HAVING </a:t>
            </a:r>
            <a:r>
              <a:rPr lang="ko-KR" altLang="en-US" sz="2000" b="1" dirty="0" err="1"/>
              <a:t>goods_classif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 = '의류';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1580" y="4137116"/>
            <a:ext cx="787999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goods_classification</a:t>
            </a:r>
            <a:r>
              <a:rPr lang="ko-KR" altLang="en-US" sz="2000" dirty="0"/>
              <a:t>, COUNT(*)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WHERE </a:t>
            </a:r>
            <a:r>
              <a:rPr lang="ko-KR" altLang="en-US" sz="2000" dirty="0" err="1"/>
              <a:t>goods_classification</a:t>
            </a:r>
            <a:r>
              <a:rPr lang="ko-KR" altLang="en-US" sz="2000" dirty="0"/>
              <a:t> = '의류'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 GROUP BY </a:t>
            </a:r>
            <a:r>
              <a:rPr lang="ko-KR" altLang="en-US" sz="2000" b="1" dirty="0" err="1"/>
              <a:t>goods_classif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58915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order by </a:t>
            </a:r>
            <a:r>
              <a:rPr lang="ko-KR" altLang="en-US" dirty="0"/>
              <a:t>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ORDER BY</a:t>
            </a:r>
            <a:r>
              <a:rPr lang="ko-KR" altLang="en-US" sz="2000" b="1" dirty="0">
                <a:latin typeface="+mn-ea"/>
              </a:rPr>
              <a:t>를 이용하여</a:t>
            </a:r>
            <a:r>
              <a:rPr lang="en-US" altLang="ko-KR" sz="2000" b="1" dirty="0">
                <a:latin typeface="+mn-ea"/>
              </a:rPr>
              <a:t>  </a:t>
            </a:r>
            <a:r>
              <a:rPr lang="ko-KR" altLang="en-US" sz="2000" b="1" dirty="0">
                <a:latin typeface="+mn-ea"/>
              </a:rPr>
              <a:t>검색 결과를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재정렬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0310" y="1827408"/>
            <a:ext cx="930207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SELECT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1&gt;, 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2&gt;, &lt;</a:t>
            </a:r>
            <a:r>
              <a:rPr lang="ko-KR" altLang="en-US" sz="2000" dirty="0">
                <a:latin typeface="+mn-ea"/>
              </a:rPr>
              <a:t>열명</a:t>
            </a:r>
            <a:r>
              <a:rPr lang="en-US" altLang="ko-KR" sz="2000" dirty="0">
                <a:latin typeface="+mn-ea"/>
              </a:rPr>
              <a:t>3&gt;, …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FROM  &lt;</a:t>
            </a:r>
            <a:r>
              <a:rPr lang="ko-KR" altLang="en-US" sz="2000" dirty="0" err="1">
                <a:latin typeface="+mn-ea"/>
              </a:rPr>
              <a:t>테이블명</a:t>
            </a:r>
            <a:r>
              <a:rPr lang="en-US" altLang="ko-KR" sz="2000" dirty="0">
                <a:latin typeface="+mn-ea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ORDER  BY  &lt;</a:t>
            </a:r>
            <a:r>
              <a:rPr lang="ko-KR" altLang="en-US" sz="2000" dirty="0">
                <a:latin typeface="+mn-ea"/>
              </a:rPr>
              <a:t>재정렬 기준 열</a:t>
            </a:r>
            <a:r>
              <a:rPr lang="en-US" altLang="ko-KR" sz="2000" dirty="0">
                <a:latin typeface="+mn-ea"/>
              </a:rPr>
              <a:t>1&gt;,  &lt;</a:t>
            </a:r>
            <a:r>
              <a:rPr lang="ko-KR" altLang="en-US" sz="2000" dirty="0">
                <a:latin typeface="+mn-ea"/>
              </a:rPr>
              <a:t>재정렬 기준 열</a:t>
            </a:r>
            <a:r>
              <a:rPr lang="en-US" altLang="ko-KR" sz="2000" dirty="0">
                <a:latin typeface="+mn-ea"/>
              </a:rPr>
              <a:t>2&gt;, ...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/>
              <a:t> ▶ </a:t>
            </a:r>
            <a:r>
              <a:rPr lang="en-US" altLang="ko-KR" sz="2000" dirty="0"/>
              <a:t>ORDER  BY</a:t>
            </a:r>
            <a:r>
              <a:rPr lang="ko-KR" altLang="en-US" sz="2000" dirty="0"/>
              <a:t>절은 항상  </a:t>
            </a:r>
            <a:r>
              <a:rPr lang="en-US" altLang="ko-KR" sz="2000" dirty="0"/>
              <a:t>SELECT </a:t>
            </a:r>
            <a:r>
              <a:rPr lang="ko-KR" altLang="en-US" sz="2000" dirty="0"/>
              <a:t>문  제일 마지막에 </a:t>
            </a:r>
            <a:r>
              <a:rPr lang="ko-KR" altLang="en-US" sz="2000" dirty="0">
                <a:latin typeface="+mn-ea"/>
              </a:rPr>
              <a:t>기술한다</a:t>
            </a:r>
            <a:r>
              <a:rPr lang="en-US" altLang="ko-KR" sz="2000" dirty="0">
                <a:latin typeface="+mn-ea"/>
              </a:rPr>
              <a:t>.	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/>
              <a:t> ▶ 복수의</a:t>
            </a:r>
            <a:r>
              <a:rPr lang="en-US" altLang="ko-KR" sz="2000" dirty="0"/>
              <a:t> </a:t>
            </a:r>
            <a:r>
              <a:rPr lang="ko-KR" altLang="en-US" sz="2000" dirty="0"/>
              <a:t>소트 열을 지정할 수 있다</a:t>
            </a:r>
            <a:r>
              <a:rPr lang="en-US" altLang="ko-KR" sz="2000" dirty="0"/>
              <a:t>. 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왼쪽 키부터 우선적으로 사용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	</a:t>
            </a:r>
            <a:r>
              <a:rPr lang="ko-KR" altLang="en-US" sz="2000" dirty="0"/>
              <a:t> ▶ </a:t>
            </a:r>
            <a:r>
              <a:rPr lang="en-US" altLang="ko-KR" sz="2000" b="1" dirty="0"/>
              <a:t>ASC</a:t>
            </a:r>
            <a:r>
              <a:rPr lang="en-US" altLang="ko-KR" sz="2000" dirty="0"/>
              <a:t>(</a:t>
            </a:r>
            <a:r>
              <a:rPr lang="ko-KR" altLang="en-US" sz="2000" dirty="0"/>
              <a:t>오름차순</a:t>
            </a:r>
            <a:r>
              <a:rPr lang="en-US" altLang="ko-KR" sz="2000" dirty="0"/>
              <a:t>) | </a:t>
            </a:r>
            <a:r>
              <a:rPr lang="en-US" altLang="ko-KR" sz="2000" b="1" dirty="0"/>
              <a:t>DESC</a:t>
            </a:r>
            <a:r>
              <a:rPr lang="en-US" altLang="ko-KR" sz="2000" dirty="0"/>
              <a:t>(</a:t>
            </a:r>
            <a:r>
              <a:rPr lang="ko-KR" altLang="en-US" sz="2000" dirty="0"/>
              <a:t>내림차순</a:t>
            </a:r>
            <a:r>
              <a:rPr lang="en-US" altLang="ko-KR" sz="2000" dirty="0"/>
              <a:t>) </a:t>
            </a:r>
            <a:r>
              <a:rPr lang="ko-KR" altLang="en-US" sz="2000" dirty="0"/>
              <a:t>중 선택하며 </a:t>
            </a:r>
            <a:r>
              <a:rPr lang="ko-KR" altLang="en-US" sz="2000" b="1" dirty="0"/>
              <a:t>기본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생략시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은 </a:t>
            </a:r>
            <a:r>
              <a:rPr lang="en-US" altLang="ko-KR" sz="2000" b="1" dirty="0"/>
              <a:t>ASC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8692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order by </a:t>
            </a:r>
            <a:r>
              <a:rPr lang="ko-KR" altLang="en-US" dirty="0"/>
              <a:t>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89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ORDER BY</a:t>
            </a:r>
            <a:r>
              <a:rPr lang="ko-KR" altLang="en-US" sz="2000" b="1" dirty="0">
                <a:latin typeface="+mn-ea"/>
              </a:rPr>
              <a:t>를 이용하여</a:t>
            </a:r>
            <a:r>
              <a:rPr lang="en-US" altLang="ko-KR" sz="2000" b="1" dirty="0">
                <a:latin typeface="+mn-ea"/>
              </a:rPr>
              <a:t>  </a:t>
            </a:r>
            <a:r>
              <a:rPr lang="ko-KR" altLang="en-US" sz="2000" b="1" dirty="0">
                <a:latin typeface="+mn-ea"/>
              </a:rPr>
              <a:t>검색 결과를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재정렬</a:t>
            </a:r>
            <a:r>
              <a:rPr lang="ko-KR" altLang="en-US" sz="2000" b="1" dirty="0">
                <a:latin typeface="+mn-ea"/>
              </a:rPr>
              <a:t>한다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9343" y="1450657"/>
            <a:ext cx="6588770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endParaRPr lang="ko-KR" altLang="en-US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FROM Goods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ORDER BY </a:t>
            </a:r>
            <a:r>
              <a:rPr lang="ko-KR" altLang="en-US" sz="2000" dirty="0" err="1">
                <a:solidFill>
                  <a:srgbClr val="FF0000"/>
                </a:solidFill>
              </a:rPr>
              <a:t>sell_price</a:t>
            </a:r>
            <a:r>
              <a:rPr lang="ko-KR" altLang="en-US" sz="20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364" y="3837424"/>
            <a:ext cx="6552728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endParaRPr lang="ko-KR" altLang="en-US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FROM Goods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ORDER BY </a:t>
            </a:r>
            <a:r>
              <a:rPr lang="ko-KR" altLang="en-US" sz="2000" dirty="0" err="1">
                <a:solidFill>
                  <a:srgbClr val="FF0000"/>
                </a:solidFill>
              </a:rPr>
              <a:t>sell_price</a:t>
            </a:r>
            <a:r>
              <a:rPr lang="ko-KR" altLang="en-US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</a:rPr>
              <a:t>goods_id</a:t>
            </a:r>
            <a:r>
              <a:rPr lang="ko-KR" altLang="en-US" sz="2000" dirty="0">
                <a:solidFill>
                  <a:srgbClr val="FF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7654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+mn-ea"/>
              </a:rPr>
              <a:t> 데이터의 독립성을 유지할 수 있다</a:t>
            </a:r>
            <a:endParaRPr lang="en-US" altLang="ko-KR" dirty="0">
              <a:latin typeface="+mn-ea"/>
            </a:endParaRPr>
          </a:p>
          <a:p>
            <a:pPr lvl="1">
              <a:defRPr/>
            </a:pPr>
            <a:r>
              <a:rPr lang="ko-KR" altLang="en-US" b="1" dirty="0">
                <a:latin typeface="+mn-ea"/>
              </a:rPr>
              <a:t>독립성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표현 방법이나 </a:t>
            </a:r>
            <a:r>
              <a:rPr lang="ko-KR" altLang="en-US" b="1" dirty="0">
                <a:latin typeface="+mn-ea"/>
              </a:rPr>
              <a:t>저장 위치가 변하더라도 응용 프로그램에는 아무런 영향을 미치지 않는 것</a:t>
            </a:r>
            <a:endParaRPr lang="en-US" altLang="ko-KR" b="1" dirty="0">
              <a:latin typeface="+mn-ea"/>
            </a:endParaRPr>
          </a:p>
          <a:p>
            <a:pPr lvl="1">
              <a:defRPr/>
            </a:pPr>
            <a:r>
              <a:rPr lang="ko-KR" altLang="en-US" dirty="0">
                <a:latin typeface="+mn-ea"/>
              </a:rPr>
              <a:t>관계형 데이터 베이스의 경우 데이터를 </a:t>
            </a:r>
            <a:r>
              <a:rPr lang="ko-KR" altLang="en-US" b="1" dirty="0">
                <a:latin typeface="+mn-ea"/>
              </a:rPr>
              <a:t>테이블 구조로 관리하기 때문에 독립성을 더욱 강화</a:t>
            </a:r>
            <a:r>
              <a:rPr lang="ko-KR" altLang="en-US" dirty="0">
                <a:latin typeface="+mn-ea"/>
              </a:rPr>
              <a:t>할 수 있음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52" y="2494732"/>
            <a:ext cx="6475715" cy="374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2099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order by </a:t>
            </a:r>
            <a:r>
              <a:rPr lang="ko-KR" altLang="en-US" dirty="0"/>
              <a:t>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90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ORDER BY</a:t>
            </a:r>
            <a:r>
              <a:rPr lang="ko-KR" altLang="en-US" sz="2000" b="1" dirty="0">
                <a:latin typeface="+mn-ea"/>
              </a:rPr>
              <a:t>를 이용하여</a:t>
            </a:r>
            <a:r>
              <a:rPr lang="en-US" altLang="ko-KR" sz="2000" b="1" dirty="0">
                <a:latin typeface="+mn-ea"/>
              </a:rPr>
              <a:t>  </a:t>
            </a:r>
            <a:r>
              <a:rPr lang="ko-KR" altLang="en-US" sz="2000" b="1" dirty="0">
                <a:latin typeface="+mn-ea"/>
              </a:rPr>
              <a:t>검색 결과를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재정렬</a:t>
            </a:r>
            <a:r>
              <a:rPr lang="ko-KR" altLang="en-US" sz="2000" b="1" dirty="0">
                <a:latin typeface="+mn-ea"/>
              </a:rPr>
              <a:t>한다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503" y="1852115"/>
            <a:ext cx="540067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endParaRPr lang="ko-KR" altLang="en-US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  FROM Goods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ORDER BY sell_price  </a:t>
            </a:r>
            <a:r>
              <a:rPr lang="ko-KR" altLang="en-US" sz="2400" b="1" dirty="0">
                <a:solidFill>
                  <a:srgbClr val="FF0000"/>
                </a:solidFill>
              </a:rPr>
              <a:t>DESC;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66959" y="3551454"/>
            <a:ext cx="540067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endParaRPr lang="ko-KR" altLang="en-US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  FROM Goods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ORDER BY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  </a:t>
            </a:r>
            <a:r>
              <a:rPr lang="en-US" altLang="ko-KR" sz="2400" b="1" dirty="0">
                <a:solidFill>
                  <a:srgbClr val="FF0000"/>
                </a:solidFill>
              </a:rPr>
              <a:t>ASC</a:t>
            </a:r>
            <a:r>
              <a:rPr lang="ko-KR" altLang="en-US" sz="2400" b="1" dirty="0">
                <a:solidFill>
                  <a:srgbClr val="FF0000"/>
                </a:solidFill>
              </a:rPr>
              <a:t>;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436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그룹화와 정렬 </a:t>
            </a:r>
            <a:r>
              <a:rPr lang="en-US" altLang="ko-KR" dirty="0"/>
              <a:t>– order by </a:t>
            </a:r>
            <a:r>
              <a:rPr lang="ko-KR" altLang="en-US" dirty="0"/>
              <a:t>정렬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91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ORDER BY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를 이용하여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검색 결과를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재정렬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한다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893" y="1596971"/>
            <a:ext cx="5400675" cy="23411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FROM Goods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-- GROUP BY / HAVING </a:t>
            </a:r>
            <a:r>
              <a:rPr lang="ko-KR" altLang="en-US" sz="2000" dirty="0"/>
              <a:t>생략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ORDER BY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05325" y="2767548"/>
            <a:ext cx="540067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SELECT goods_id AS id,  goods_name, sell_price AS ht,  buy_price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FROM 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ORDER BY </a:t>
            </a:r>
            <a:r>
              <a:rPr lang="ko-KR" altLang="en-US" sz="2000" dirty="0">
                <a:solidFill>
                  <a:srgbClr val="FF0000"/>
                </a:solidFill>
              </a:rPr>
              <a:t>ht,  id</a:t>
            </a:r>
            <a:r>
              <a:rPr lang="ko-KR" altLang="en-US" sz="20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4792" y="5107955"/>
            <a:ext cx="886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▶ </a:t>
            </a:r>
            <a:r>
              <a:rPr lang="en-US" altLang="ko-KR" b="1" dirty="0"/>
              <a:t>SELECT </a:t>
            </a:r>
            <a:r>
              <a:rPr lang="ko-KR" altLang="en-US" b="1" dirty="0"/>
              <a:t>문 실행 순서</a:t>
            </a:r>
            <a:endParaRPr lang="en-US" altLang="ko-KR" b="1" dirty="0"/>
          </a:p>
          <a:p>
            <a:r>
              <a:rPr lang="en-US" altLang="ko-KR" b="1" dirty="0"/>
              <a:t>       FROM </a:t>
            </a:r>
            <a:r>
              <a:rPr lang="ko-KR" altLang="en-US" b="1" dirty="0"/>
              <a:t>→ </a:t>
            </a:r>
            <a:r>
              <a:rPr lang="en-US" altLang="ko-KR" b="1" dirty="0"/>
              <a:t>WHERE </a:t>
            </a:r>
            <a:r>
              <a:rPr lang="ko-KR" altLang="en-US" b="1" dirty="0"/>
              <a:t>→ </a:t>
            </a:r>
            <a:r>
              <a:rPr lang="en-US" altLang="ko-KR" b="1" dirty="0"/>
              <a:t>GROUP BY </a:t>
            </a:r>
            <a:r>
              <a:rPr lang="ko-KR" altLang="en-US" b="1" dirty="0"/>
              <a:t>→ </a:t>
            </a:r>
            <a:r>
              <a:rPr lang="en-US" altLang="ko-KR" b="1" dirty="0"/>
              <a:t>HAVING </a:t>
            </a:r>
            <a:r>
              <a:rPr lang="ko-KR" altLang="en-US" b="1" dirty="0"/>
              <a:t>→ </a:t>
            </a:r>
            <a:r>
              <a:rPr lang="en-US" altLang="ko-KR" b="1" dirty="0"/>
              <a:t>SELECT </a:t>
            </a:r>
            <a:r>
              <a:rPr lang="ko-KR" altLang="en-US" b="1" dirty="0"/>
              <a:t>→ </a:t>
            </a:r>
            <a:r>
              <a:rPr lang="en-US" altLang="ko-KR" b="1" dirty="0"/>
              <a:t>ORDER BY</a:t>
            </a:r>
          </a:p>
          <a:p>
            <a:endParaRPr lang="en-US" altLang="ko-KR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b="1" dirty="0"/>
              <a:t>▶ </a:t>
            </a:r>
            <a:r>
              <a:rPr lang="en-US" altLang="ko-KR" b="1" dirty="0"/>
              <a:t>ORDER BY </a:t>
            </a:r>
            <a:r>
              <a:rPr lang="ko-KR" altLang="en-US" b="1" dirty="0"/>
              <a:t>구에서는 </a:t>
            </a:r>
            <a:r>
              <a:rPr lang="en-US" altLang="ko-KR" b="1" dirty="0">
                <a:solidFill>
                  <a:srgbClr val="FF0000"/>
                </a:solidFill>
              </a:rPr>
              <a:t>SELECT</a:t>
            </a:r>
            <a:r>
              <a:rPr lang="ko-KR" altLang="en-US" b="1" dirty="0">
                <a:solidFill>
                  <a:srgbClr val="FF0000"/>
                </a:solidFill>
              </a:rPr>
              <a:t>절에서 부여한 별칭을 이용할 수 있다</a:t>
            </a:r>
            <a:r>
              <a:rPr lang="en-US" altLang="ko-KR" b="1" dirty="0">
                <a:solidFill>
                  <a:srgbClr val="FF0000"/>
                </a:solidFill>
              </a:rPr>
              <a:t>	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895385" y="4706540"/>
            <a:ext cx="1122183" cy="119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98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D899B60-8766-4735-B2D3-E65586788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5</a:t>
            </a:r>
            <a:r>
              <a:rPr lang="ko-KR" altLang="en-US" b="1" dirty="0">
                <a:latin typeface="+mn-ea"/>
              </a:rPr>
              <a:t>장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데이터 조작</a:t>
            </a:r>
          </a:p>
        </p:txBody>
      </p:sp>
    </p:spTree>
    <p:extLst>
      <p:ext uri="{BB962C8B-B14F-4D97-AF65-F5344CB8AC3E}">
        <p14:creationId xmlns:p14="http://schemas.microsoft.com/office/powerpoint/2010/main" val="41936957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93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실습을 위해 아래와 같이 </a:t>
            </a:r>
            <a:r>
              <a:rPr lang="en-US" altLang="ko-KR" sz="2000" b="1" dirty="0" err="1">
                <a:latin typeface="+mn-ea"/>
              </a:rPr>
              <a:t>GoodsIns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테이블을 생성한다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4326" y="1484564"/>
            <a:ext cx="75608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CREATE TABLE </a:t>
            </a:r>
            <a:r>
              <a:rPr lang="ko-KR" altLang="en-US" sz="2000" dirty="0" err="1"/>
              <a:t>GoodsIns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(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</a:t>
            </a:r>
            <a:r>
              <a:rPr lang="ko-KR" altLang="en-US" sz="2000" dirty="0"/>
              <a:t>goods_id     CHAR(4)      NOT NULL,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goods_name    VARCHAR(100) NOT NULL,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goods_classify  VARCHAR(32)  NOT NULL,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sell_price  INTEGER      </a:t>
            </a:r>
            <a:r>
              <a:rPr lang="ko-KR" altLang="en-US" sz="2000" dirty="0">
                <a:solidFill>
                  <a:srgbClr val="0070C0"/>
                </a:solidFill>
              </a:rPr>
              <a:t>DEFAULT 0,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buy_price   INTEGER      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register_date      DATE         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PRIMARY KEY(goods_id)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4663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94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b="1" dirty="0">
                <a:latin typeface="+mn-ea"/>
              </a:rPr>
              <a:t>실습을 위해 아래와 같이 </a:t>
            </a:r>
            <a:r>
              <a:rPr lang="en-US" altLang="ko-KR" sz="2000" b="1" dirty="0" err="1">
                <a:latin typeface="+mn-ea"/>
              </a:rPr>
              <a:t>GoodsIns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테이블에 데이터를 </a:t>
            </a:r>
            <a:r>
              <a:rPr lang="en-US" altLang="ko-KR" sz="2000" b="1" dirty="0">
                <a:latin typeface="+mn-ea"/>
              </a:rPr>
              <a:t>insert</a:t>
            </a:r>
            <a:r>
              <a:rPr lang="ko-KR" altLang="en-US" sz="2000" b="1" dirty="0">
                <a:latin typeface="+mn-ea"/>
              </a:rPr>
              <a:t>한다</a:t>
            </a:r>
            <a:r>
              <a:rPr lang="en-US" altLang="ko-KR" sz="2000" b="1" dirty="0"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413" y="1710896"/>
            <a:ext cx="96852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INSERT INTO </a:t>
            </a:r>
            <a:r>
              <a:rPr lang="ko-KR" altLang="en-US" sz="2000" dirty="0" err="1"/>
              <a:t>GoodsIns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(</a:t>
            </a:r>
            <a:r>
              <a:rPr lang="ko-KR" altLang="en-US" sz="2000" dirty="0" err="1"/>
              <a:t>goods_id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goods_name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goods_classify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sell_price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buy_price</a:t>
            </a:r>
            <a:r>
              <a:rPr lang="ko-KR" altLang="en-US" sz="2000" dirty="0"/>
              <a:t>, </a:t>
            </a:r>
            <a:r>
              <a:rPr lang="ko-KR" altLang="en-US" sz="2000" dirty="0" err="1"/>
              <a:t>register_date</a:t>
            </a:r>
            <a:r>
              <a:rPr lang="ko-KR" altLang="en-US" sz="2000" dirty="0"/>
              <a:t>)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 VALUES ('0001', '티셔츠' ,'의류', 1000, 500, '2009-09-20');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INSERT INTO </a:t>
            </a:r>
            <a:r>
              <a:rPr lang="en-US" altLang="ko-KR" sz="2000" dirty="0" err="1"/>
              <a:t>GoodsIns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en-US" altLang="ko-KR" sz="2000" dirty="0" err="1"/>
              <a:t>goods_id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goods_name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goods_classify</a:t>
            </a:r>
            <a:r>
              <a:rPr lang="en-US" altLang="ko-KR" sz="2000" dirty="0"/>
              <a:t>,  </a:t>
            </a:r>
            <a:r>
              <a:rPr lang="en-US" altLang="ko-KR" sz="2000" dirty="0" err="1"/>
              <a:t>register_date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VALUES ('0002', '</a:t>
            </a:r>
            <a:r>
              <a:rPr lang="ko-KR" altLang="en-US" sz="2000" dirty="0"/>
              <a:t>티셔츠</a:t>
            </a:r>
            <a:r>
              <a:rPr lang="en-US" altLang="ko-KR" sz="2000" dirty="0"/>
              <a:t>' ,'</a:t>
            </a:r>
            <a:r>
              <a:rPr lang="ko-KR" altLang="en-US" sz="2000" dirty="0"/>
              <a:t>의류</a:t>
            </a:r>
            <a:r>
              <a:rPr lang="en-US" altLang="ko-KR" sz="2000" dirty="0"/>
              <a:t>',  '2009-09-20');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794114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- insert</a:t>
            </a:r>
            <a:r>
              <a:rPr lang="ko-KR" altLang="en-US" dirty="0"/>
              <a:t>구문 복습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95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테이블 생성</a:t>
            </a:r>
            <a:r>
              <a:rPr lang="en-US" altLang="ko-KR" sz="2000" dirty="0">
                <a:latin typeface="+mn-ea"/>
              </a:rPr>
              <a:t>( CREATE TABLE )</a:t>
            </a:r>
            <a:r>
              <a:rPr lang="ko-KR" altLang="en-US" sz="2000" dirty="0">
                <a:latin typeface="+mn-ea"/>
              </a:rPr>
              <a:t> 및 데이터 등록</a:t>
            </a:r>
            <a:r>
              <a:rPr lang="en-US" altLang="ko-KR" sz="2000" dirty="0">
                <a:latin typeface="+mn-ea"/>
              </a:rPr>
              <a:t>( INSERT )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&gt; CREAT TABLE &lt;</a:t>
            </a:r>
            <a:r>
              <a:rPr lang="ko-KR" altLang="en-US" dirty="0" err="1">
                <a:latin typeface="+mn-ea"/>
              </a:rPr>
              <a:t>테이블명</a:t>
            </a:r>
            <a:r>
              <a:rPr lang="en-US" altLang="ko-KR" dirty="0">
                <a:latin typeface="+mn-ea"/>
              </a:rPr>
              <a:t>&gt;                                      -- </a:t>
            </a:r>
            <a:r>
              <a:rPr lang="ko-KR" altLang="en-US" dirty="0">
                <a:latin typeface="+mn-ea"/>
              </a:rPr>
              <a:t>테이블 생성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(&lt;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1&gt;</a:t>
            </a:r>
            <a:r>
              <a:rPr lang="ko-KR" altLang="en-US" dirty="0">
                <a:latin typeface="+mn-ea"/>
              </a:rPr>
              <a:t> 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데이터 타입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열의 제약</a:t>
            </a:r>
            <a:r>
              <a:rPr lang="en-US" altLang="ko-KR" dirty="0">
                <a:latin typeface="+mn-ea"/>
              </a:rPr>
              <a:t>&gt;</a:t>
            </a:r>
          </a:p>
          <a:p>
            <a:r>
              <a:rPr lang="en-US" altLang="ko-KR" dirty="0">
                <a:latin typeface="+mn-ea"/>
              </a:rPr>
              <a:t>      (&lt;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2&gt;      &lt;</a:t>
            </a:r>
            <a:r>
              <a:rPr lang="ko-KR" altLang="en-US" dirty="0">
                <a:latin typeface="+mn-ea"/>
              </a:rPr>
              <a:t>데이터 타입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    </a:t>
            </a:r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열의 제약</a:t>
            </a:r>
            <a:r>
              <a:rPr lang="en-US" altLang="ko-KR" dirty="0">
                <a:latin typeface="+mn-ea"/>
              </a:rPr>
              <a:t>&gt;</a:t>
            </a:r>
          </a:p>
          <a:p>
            <a:r>
              <a:rPr lang="en-US" altLang="ko-KR" dirty="0">
                <a:latin typeface="+mn-ea"/>
              </a:rPr>
              <a:t>               ….</a:t>
            </a:r>
          </a:p>
          <a:p>
            <a:r>
              <a:rPr lang="en-US" altLang="ko-KR" dirty="0">
                <a:latin typeface="+mn-ea"/>
              </a:rPr>
              <a:t>      (&lt;</a:t>
            </a:r>
            <a:r>
              <a:rPr lang="ko-KR" altLang="en-US" dirty="0">
                <a:latin typeface="+mn-ea"/>
              </a:rPr>
              <a:t>테이블의 제약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테이블 제약</a:t>
            </a:r>
            <a:r>
              <a:rPr lang="en-US" altLang="ko-KR" dirty="0">
                <a:latin typeface="+mn-ea"/>
              </a:rPr>
              <a:t>2&gt;, …);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&gt; </a:t>
            </a:r>
            <a:r>
              <a:rPr lang="en-US" altLang="ko-KR" b="1" dirty="0">
                <a:latin typeface="+mn-ea"/>
              </a:rPr>
              <a:t>INSERT INTO &lt;</a:t>
            </a:r>
            <a:r>
              <a:rPr lang="ko-KR" altLang="en-US" b="1" dirty="0" err="1">
                <a:latin typeface="+mn-ea"/>
              </a:rPr>
              <a:t>테이블명</a:t>
            </a:r>
            <a:r>
              <a:rPr lang="en-US" altLang="ko-KR" b="1" dirty="0">
                <a:latin typeface="+mn-ea"/>
              </a:rPr>
              <a:t>&gt; ( 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1&gt;, &lt;</a:t>
            </a:r>
            <a:r>
              <a:rPr lang="ko-KR" altLang="en-US" b="1" dirty="0">
                <a:latin typeface="+mn-ea"/>
              </a:rPr>
              <a:t>열명</a:t>
            </a:r>
            <a:r>
              <a:rPr lang="en-US" altLang="ko-KR" b="1" dirty="0">
                <a:latin typeface="+mn-ea"/>
              </a:rPr>
              <a:t>2&gt;,…)       -- </a:t>
            </a:r>
            <a:r>
              <a:rPr lang="ko-KR" altLang="en-US" b="1" dirty="0">
                <a:latin typeface="+mn-ea"/>
              </a:rPr>
              <a:t>데이터 등록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  VALUES ( &lt;</a:t>
            </a:r>
            <a:r>
              <a:rPr lang="ko-KR" altLang="en-US" b="1" dirty="0">
                <a:latin typeface="+mn-ea"/>
              </a:rPr>
              <a:t>값</a:t>
            </a:r>
            <a:r>
              <a:rPr lang="en-US" altLang="ko-KR" b="1" dirty="0">
                <a:latin typeface="+mn-ea"/>
              </a:rPr>
              <a:t>1&gt;, &lt;</a:t>
            </a:r>
            <a:r>
              <a:rPr lang="ko-KR" altLang="en-US" b="1" dirty="0">
                <a:latin typeface="+mn-ea"/>
              </a:rPr>
              <a:t>값</a:t>
            </a:r>
            <a:r>
              <a:rPr lang="en-US" altLang="ko-KR" b="1" dirty="0">
                <a:latin typeface="+mn-ea"/>
              </a:rPr>
              <a:t>2&gt;,… );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- (&lt;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열명</a:t>
            </a:r>
            <a:r>
              <a:rPr lang="en-US" altLang="ko-KR" dirty="0">
                <a:latin typeface="+mn-ea"/>
              </a:rPr>
              <a:t>2&gt;,…)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열 리스트</a:t>
            </a:r>
            <a:r>
              <a:rPr lang="en-US" altLang="ko-KR" dirty="0">
                <a:latin typeface="+mn-ea"/>
              </a:rPr>
              <a:t> (&lt;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1&gt;, &lt;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2&gt;,…)</a:t>
            </a:r>
            <a:r>
              <a:rPr lang="ko-KR" altLang="en-US" dirty="0">
                <a:latin typeface="+mn-ea"/>
              </a:rPr>
              <a:t>를 값 리스트 라고 부른다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주의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열 리스트와 </a:t>
            </a:r>
            <a:r>
              <a:rPr lang="en-US" altLang="ko-KR" dirty="0">
                <a:latin typeface="+mn-ea"/>
              </a:rPr>
              <a:t>VALUES</a:t>
            </a:r>
            <a:r>
              <a:rPr lang="ko-KR" altLang="en-US" dirty="0">
                <a:latin typeface="+mn-ea"/>
              </a:rPr>
              <a:t>구의 값 리스트는 열 수가 일치해야 한다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        </a:t>
            </a:r>
            <a:r>
              <a:rPr lang="ko-KR" altLang="en-US" dirty="0">
                <a:latin typeface="+mn-ea"/>
              </a:rPr>
              <a:t>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모든 열에 대해 </a:t>
            </a:r>
            <a:r>
              <a:rPr lang="en-US" altLang="ko-KR" dirty="0">
                <a:latin typeface="+mn-ea"/>
              </a:rPr>
              <a:t>INSERT</a:t>
            </a:r>
            <a:r>
              <a:rPr lang="ko-KR" altLang="en-US" dirty="0">
                <a:latin typeface="+mn-ea"/>
              </a:rPr>
              <a:t>문을 실행하는 경우 열 리스트를 생략할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기본값의 삽입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테이블 열에는 기본값을 설정할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기본값을 설정하려면 열의 제약에 </a:t>
            </a:r>
            <a:r>
              <a:rPr lang="en-US" altLang="ko-KR" dirty="0">
                <a:latin typeface="+mn-ea"/>
              </a:rPr>
              <a:t>DEFAULT </a:t>
            </a:r>
            <a:r>
              <a:rPr lang="ko-KR" altLang="en-US" dirty="0">
                <a:latin typeface="+mn-ea"/>
              </a:rPr>
              <a:t>제약을 부여한다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946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96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다른 테이블에서 데이터 복사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- </a:t>
            </a:r>
            <a:r>
              <a:rPr lang="ko-KR" altLang="en-US" sz="2000" dirty="0">
                <a:latin typeface="+mn-ea"/>
              </a:rPr>
              <a:t>실습을 위해 아래 테이블을 생성한다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2729" y="2264908"/>
            <a:ext cx="74168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CREATE TABLE </a:t>
            </a:r>
            <a:r>
              <a:rPr lang="ko-KR" altLang="en-US" sz="2000" dirty="0" err="1"/>
              <a:t>GoodsCopy</a:t>
            </a:r>
            <a:endParaRPr lang="ko-KR" altLang="en-US" sz="2000" dirty="0"/>
          </a:p>
          <a:p>
            <a:r>
              <a:rPr lang="ko-KR" altLang="en-US" sz="2000" dirty="0"/>
              <a:t>( </a:t>
            </a:r>
            <a:endParaRPr lang="en-US" altLang="ko-KR" sz="2000" dirty="0"/>
          </a:p>
          <a:p>
            <a:r>
              <a:rPr lang="ko-KR" altLang="en-US" sz="2000" dirty="0"/>
              <a:t>   goods_id     CHAR(4)      NOT  NULL,</a:t>
            </a:r>
          </a:p>
          <a:p>
            <a:r>
              <a:rPr lang="ko-KR" altLang="en-US" sz="2000" dirty="0"/>
              <a:t>   goods_name    VARCHAR(100)  NOT NULL,</a:t>
            </a:r>
          </a:p>
          <a:p>
            <a:r>
              <a:rPr lang="ko-KR" altLang="en-US" sz="2000" dirty="0"/>
              <a:t>   goods_classify  VARCHAR(32)   NOT NULL,</a:t>
            </a:r>
          </a:p>
          <a:p>
            <a:r>
              <a:rPr lang="ko-KR" altLang="en-US" sz="2000" dirty="0"/>
              <a:t>   sell_price   INTEGER      ,</a:t>
            </a:r>
          </a:p>
          <a:p>
            <a:r>
              <a:rPr lang="ko-KR" altLang="en-US" sz="2000" dirty="0"/>
              <a:t>   buy_price  INTEGER      ,</a:t>
            </a:r>
          </a:p>
          <a:p>
            <a:r>
              <a:rPr lang="ko-KR" altLang="en-US" sz="2000" dirty="0"/>
              <a:t>   register_date      DATE ,</a:t>
            </a:r>
          </a:p>
          <a:p>
            <a:r>
              <a:rPr lang="ko-KR" altLang="en-US" sz="2000" dirty="0"/>
              <a:t>   PRIMARY KEY (goods_id) </a:t>
            </a:r>
            <a:endParaRPr lang="en-US" altLang="ko-KR" sz="2000" dirty="0"/>
          </a:p>
          <a:p>
            <a:r>
              <a:rPr lang="ko-KR" altLang="en-US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07976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데이터 복사</a:t>
            </a:r>
            <a:r>
              <a:rPr lang="en-US" altLang="ko-KR" dirty="0"/>
              <a:t>(select insert)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97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SELECT … INSERT</a:t>
            </a:r>
            <a:r>
              <a:rPr lang="ko-KR" altLang="en-US" sz="2000" b="1" dirty="0">
                <a:latin typeface="+mn-ea"/>
              </a:rPr>
              <a:t>를 이용한 다른 테이블에서 데이터 복사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044" y="1946755"/>
            <a:ext cx="975395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-- 상품 테이블 데이터를 상품 복사 테이블로 복사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INSERT INTO</a:t>
            </a:r>
            <a:r>
              <a:rPr lang="ko-KR" altLang="en-US" dirty="0"/>
              <a:t> </a:t>
            </a:r>
            <a:r>
              <a:rPr lang="ko-KR" altLang="en-US" b="1" dirty="0"/>
              <a:t>GoodsCopy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 ( goods_id, goods_name, goods_classif</a:t>
            </a:r>
            <a:r>
              <a:rPr lang="en-US" altLang="ko-KR" dirty="0"/>
              <a:t>y</a:t>
            </a:r>
            <a:r>
              <a:rPr lang="ko-KR" altLang="en-US" dirty="0"/>
              <a:t>, sell_price, buy_price, register_date 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SELECT</a:t>
            </a:r>
            <a:r>
              <a:rPr lang="ko-KR" altLang="en-US" dirty="0"/>
              <a:t> goods_id, goods_name, goods_classif</a:t>
            </a:r>
            <a:r>
              <a:rPr lang="en-US" altLang="ko-KR" dirty="0"/>
              <a:t>y</a:t>
            </a:r>
            <a:r>
              <a:rPr lang="ko-KR" altLang="en-US" dirty="0"/>
              <a:t>, sell_price, buy_price, register_date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FROM Goods  </a:t>
            </a:r>
            <a:r>
              <a:rPr lang="en-US" altLang="ko-KR" dirty="0"/>
              <a:t>WHERE  </a:t>
            </a:r>
            <a:r>
              <a:rPr lang="en-US" altLang="ko-KR" dirty="0" err="1"/>
              <a:t>goods_classify</a:t>
            </a:r>
            <a:r>
              <a:rPr lang="en-US" altLang="ko-KR" dirty="0"/>
              <a:t>=</a:t>
            </a:r>
            <a:r>
              <a:rPr lang="ko-KR" altLang="en-US" dirty="0"/>
              <a:t> ' 주방용품 '</a:t>
            </a:r>
            <a:r>
              <a:rPr lang="en-US" altLang="ko-KR" dirty="0"/>
              <a:t>  </a:t>
            </a:r>
            <a:r>
              <a:rPr lang="ko-KR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5957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데이터 복사</a:t>
            </a:r>
            <a:r>
              <a:rPr lang="en-US" altLang="ko-KR" dirty="0"/>
              <a:t>(select insert)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98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b="1" dirty="0">
                <a:latin typeface="+mn-ea"/>
              </a:rPr>
              <a:t>SELECT … INSERT</a:t>
            </a:r>
            <a:r>
              <a:rPr lang="ko-KR" altLang="en-US" sz="2000" b="1" dirty="0">
                <a:latin typeface="+mn-ea"/>
              </a:rPr>
              <a:t>를 이용한 다른 테이블에서 데이터 복사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6778" y="1864084"/>
            <a:ext cx="74168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-- 상품분류 별로 정리한 테이블 생성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CREATE TABLE GoodsClassify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(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</a:t>
            </a:r>
            <a:r>
              <a:rPr lang="ko-KR" altLang="en-US" sz="2000" dirty="0"/>
              <a:t>goods_classify  VARCHAR(32)  NOT NULL,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sum_sell_price  INTEGER   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sum_buy_price  INTEGER   ,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 PRIMARY KEY (goods_classify)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63342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AAD5FC-1D9E-4DA3-A3C2-3771D21F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조작 </a:t>
            </a:r>
            <a:r>
              <a:rPr lang="en-US" altLang="ko-KR" dirty="0"/>
              <a:t>– </a:t>
            </a:r>
            <a:r>
              <a:rPr lang="ko-KR" altLang="en-US" dirty="0"/>
              <a:t>데이터 복사</a:t>
            </a:r>
            <a:r>
              <a:rPr lang="en-US" altLang="ko-KR" dirty="0"/>
              <a:t>(select insert)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4EFCE56-66F9-4B01-BAE4-B064780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4B862-5017-4B09-B6C4-8D50769CE5F8}" type="slidenum">
              <a:rPr lang="en-US" altLang="ko-KR" smtClean="0"/>
              <a:pPr/>
              <a:t>99</a:t>
            </a:fld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" y="719626"/>
            <a:ext cx="9906000" cy="58981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>
                <a:latin typeface="+mn-ea"/>
              </a:rPr>
              <a:t>다른 테이블에서 데이터 복사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- goods</a:t>
            </a:r>
            <a:r>
              <a:rPr lang="ko-KR" altLang="en-US" sz="2000" dirty="0">
                <a:latin typeface="+mn-ea"/>
              </a:rPr>
              <a:t>테이블에서 합계 데이터만 추출하여 저장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2552" y="2029679"/>
            <a:ext cx="95750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INSERT</a:t>
            </a:r>
            <a:r>
              <a:rPr lang="ko-KR" altLang="en-US" sz="2000" dirty="0"/>
              <a:t> </a:t>
            </a:r>
            <a:r>
              <a:rPr lang="ko-KR" altLang="en-US" sz="2000" b="1" dirty="0"/>
              <a:t>INTO</a:t>
            </a:r>
            <a:r>
              <a:rPr lang="ko-KR" altLang="en-US" sz="2000" dirty="0"/>
              <a:t> GoodsClassify (goods_classify, sum_sell_price, sum_buy_price)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SELECT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goods_classif</a:t>
            </a:r>
            <a:r>
              <a:rPr lang="en-US" altLang="ko-KR" sz="2000" dirty="0">
                <a:solidFill>
                  <a:srgbClr val="FF0000"/>
                </a:solidFill>
              </a:rPr>
              <a:t>y</a:t>
            </a:r>
            <a:r>
              <a:rPr lang="ko-KR" altLang="en-US" sz="2000" dirty="0">
                <a:solidFill>
                  <a:srgbClr val="FF0000"/>
                </a:solidFill>
              </a:rPr>
              <a:t>, SUM(sell_price), SUM(buy_price)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 FROM Goods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 GROUP BY goods_classif</a:t>
            </a:r>
            <a:r>
              <a:rPr lang="en-US" altLang="ko-KR" sz="2000" dirty="0"/>
              <a:t>y</a:t>
            </a:r>
            <a:r>
              <a:rPr lang="ko-KR" altLang="en-US" sz="2000" dirty="0"/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2552" y="4597211"/>
            <a:ext cx="540067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-- 결과 확인</a:t>
            </a:r>
          </a:p>
          <a:p>
            <a:r>
              <a:rPr lang="ko-KR" altLang="en-US" sz="2000" dirty="0"/>
              <a:t>SELECT *   FROM    GoodsClassify;</a:t>
            </a:r>
          </a:p>
        </p:txBody>
      </p:sp>
    </p:spTree>
    <p:extLst>
      <p:ext uri="{BB962C8B-B14F-4D97-AF65-F5344CB8AC3E}">
        <p14:creationId xmlns:p14="http://schemas.microsoft.com/office/powerpoint/2010/main" val="156467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고딕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2779</TotalTime>
  <Words>8000</Words>
  <Application>Microsoft Office PowerPoint</Application>
  <PresentationFormat>A4 용지(210x297mm)</PresentationFormat>
  <Paragraphs>1612</Paragraphs>
  <Slides>150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9" baseType="lpstr">
      <vt:lpstr>KoPub돋움체 Bold</vt:lpstr>
      <vt:lpstr>나눔고딕</vt:lpstr>
      <vt:lpstr>나눔고딕 ExtraBold</vt:lpstr>
      <vt:lpstr>맑은 고딕</vt:lpstr>
      <vt:lpstr>현대하모니 L</vt:lpstr>
      <vt:lpstr>Arial</vt:lpstr>
      <vt:lpstr>Wingdings</vt:lpstr>
      <vt:lpstr>Office 테마</vt:lpstr>
      <vt:lpstr>비트맵 이미지</vt:lpstr>
      <vt:lpstr>MySQL( Maria DB )</vt:lpstr>
      <vt:lpstr>PowerPoint 프레젠테이션</vt:lpstr>
      <vt:lpstr>PowerPoint 프레젠테이션</vt:lpstr>
      <vt:lpstr>데이터베이스 특징</vt:lpstr>
      <vt:lpstr>데이터베이스 특징</vt:lpstr>
      <vt:lpstr>데이터베이스 특징</vt:lpstr>
      <vt:lpstr>데이터베이스 특징</vt:lpstr>
      <vt:lpstr>데이터베이스 특징</vt:lpstr>
      <vt:lpstr>데이터베이스 특징</vt:lpstr>
      <vt:lpstr>데이터베이스 특징</vt:lpstr>
      <vt:lpstr>데이터베이스 언어</vt:lpstr>
      <vt:lpstr>관계형 데이터베이스</vt:lpstr>
      <vt:lpstr>PowerPoint 프레젠테이션</vt:lpstr>
      <vt:lpstr>수업에 사용될 관계형 데이터베이스</vt:lpstr>
      <vt:lpstr>Maria DB Download URL</vt:lpstr>
      <vt:lpstr>Maria Database 설치</vt:lpstr>
      <vt:lpstr>Maria Database 실행- MySQL Client 직접 실행</vt:lpstr>
      <vt:lpstr>Maria Database 실행- 명령형 프롬프트에서 찾아가며 실행</vt:lpstr>
      <vt:lpstr>기초 명령어들 – show databases</vt:lpstr>
      <vt:lpstr>기초 명령어들 – use ______</vt:lpstr>
      <vt:lpstr>기초 명령어들 – select database()</vt:lpstr>
      <vt:lpstr>기초 명령어들 – select database()</vt:lpstr>
      <vt:lpstr>기초 명령어들 – 생성 및 삭제</vt:lpstr>
      <vt:lpstr>풀어보세요!</vt:lpstr>
      <vt:lpstr>테이블</vt:lpstr>
      <vt:lpstr>테이블 생성</vt:lpstr>
      <vt:lpstr>테이블 생성- 데이터 타입(문자형)</vt:lpstr>
      <vt:lpstr>테이블 생성- 데이터 타입(숫자형)</vt:lpstr>
      <vt:lpstr>테이블 생성- 데이터 타입(날짜, 시간)</vt:lpstr>
      <vt:lpstr>테이블 생성- 데이터 타입(이진데이터)</vt:lpstr>
      <vt:lpstr>테이블 생성</vt:lpstr>
      <vt:lpstr>테이블 생성 후 테이블 목록 확인 – show tables;</vt:lpstr>
      <vt:lpstr>테이블 생성 - 제약조건</vt:lpstr>
      <vt:lpstr>테이블 생성 – NOT NULL 제약조건</vt:lpstr>
      <vt:lpstr>테이블 생성 – NULL이란</vt:lpstr>
      <vt:lpstr>테이블 생성 – UNIQUE 제약조건</vt:lpstr>
      <vt:lpstr>테이블 생성 – Primary Key제약조건</vt:lpstr>
      <vt:lpstr>테이블 생성 – Primary Key제약조건</vt:lpstr>
      <vt:lpstr>테이블 생성 – Foreign Key제약조건</vt:lpstr>
      <vt:lpstr>테이블 생성 – Foreign Key제약조건</vt:lpstr>
      <vt:lpstr>테이블 생성 – Foreign Key제약조건</vt:lpstr>
      <vt:lpstr>테이블 생성 – Foreign Key제약조건</vt:lpstr>
      <vt:lpstr>테이블 생성 – Default 제약조건</vt:lpstr>
      <vt:lpstr>연습문제</vt:lpstr>
      <vt:lpstr>기초 명령어들 – show tables;</vt:lpstr>
      <vt:lpstr>기초 명령어들 – desc _____</vt:lpstr>
      <vt:lpstr>기초 명령어들 – insert</vt:lpstr>
      <vt:lpstr>데이터 조작 – insert</vt:lpstr>
      <vt:lpstr>데이터 조작 – insert</vt:lpstr>
      <vt:lpstr>데이터 조작 – desc</vt:lpstr>
      <vt:lpstr>데이터 조작 – 샘플 데이터 등록</vt:lpstr>
      <vt:lpstr>데이터 조작 – 테이블 삭제와 변경</vt:lpstr>
      <vt:lpstr>데이터 조작 – 테이블 이름 변경</vt:lpstr>
      <vt:lpstr>연습문제</vt:lpstr>
      <vt:lpstr>PowerPoint 프레젠테이션</vt:lpstr>
      <vt:lpstr>검색(SELECT) 의 기본</vt:lpstr>
      <vt:lpstr>검색(SELECT) 의 기본</vt:lpstr>
      <vt:lpstr>검색(SELECT) 의 기본</vt:lpstr>
      <vt:lpstr>검색(SELECT) 의 기본</vt:lpstr>
      <vt:lpstr>검색(SELECT) 의 기본</vt:lpstr>
      <vt:lpstr>검색(SELECT) 의 기본- where절</vt:lpstr>
      <vt:lpstr>검색(SELECT) 의 기본- where절</vt:lpstr>
      <vt:lpstr>검색(SELECT) 의 기본- like 검색</vt:lpstr>
      <vt:lpstr>검색(SELECT) 의 기본- between검색</vt:lpstr>
      <vt:lpstr>검색(SELECT) 의 기본- between검색</vt:lpstr>
      <vt:lpstr>검색(SELECT) 의 기본- 산술 연산자</vt:lpstr>
      <vt:lpstr>검색(SELECT) 의 기본- 비교 연산자</vt:lpstr>
      <vt:lpstr>검색(SELECT) 의 기본- 비교 연산자</vt:lpstr>
      <vt:lpstr>검색(SELECT) 의 기본- NULL 검색</vt:lpstr>
      <vt:lpstr>검색(SELECT) 의 기본- 논리 연산자</vt:lpstr>
      <vt:lpstr>검색(SELECT) 의 기본- 논리 연산자</vt:lpstr>
      <vt:lpstr>연습문제</vt:lpstr>
      <vt:lpstr>해답</vt:lpstr>
      <vt:lpstr>SQL 문제 풀어봅시다.</vt:lpstr>
      <vt:lpstr>PowerPoint 프레젠테이션</vt:lpstr>
      <vt:lpstr>그룹화와 정렬</vt:lpstr>
      <vt:lpstr>그룹화와 정렬</vt:lpstr>
      <vt:lpstr>그룹화와 정렬</vt:lpstr>
      <vt:lpstr>그룹화와 정렬</vt:lpstr>
      <vt:lpstr>그룹화와 정렬</vt:lpstr>
      <vt:lpstr>그룹화와 정렬</vt:lpstr>
      <vt:lpstr>그룹화와 정렬</vt:lpstr>
      <vt:lpstr>그룹화와 정렬 – having 절</vt:lpstr>
      <vt:lpstr>그룹화와 정렬 – having 절</vt:lpstr>
      <vt:lpstr>그룹화와 정렬 – having 절</vt:lpstr>
      <vt:lpstr>그룹화와 정렬 – having 절과 where절의 차이점</vt:lpstr>
      <vt:lpstr>그룹화와 정렬 – having 절과 where절의 차이점</vt:lpstr>
      <vt:lpstr>그룹화와 정렬 – order by 정렬</vt:lpstr>
      <vt:lpstr>그룹화와 정렬 – order by 정렬</vt:lpstr>
      <vt:lpstr>그룹화와 정렬 – order by 정렬</vt:lpstr>
      <vt:lpstr>그룹화와 정렬 – order by 정렬</vt:lpstr>
      <vt:lpstr>PowerPoint 프레젠테이션</vt:lpstr>
      <vt:lpstr>데이터 조작</vt:lpstr>
      <vt:lpstr>데이터 조작</vt:lpstr>
      <vt:lpstr>데이터 조작 - insert구문 복습</vt:lpstr>
      <vt:lpstr>데이터 조작</vt:lpstr>
      <vt:lpstr>데이터 조작 – 데이터 복사(select insert)</vt:lpstr>
      <vt:lpstr>데이터 조작 – 데이터 복사(select insert)</vt:lpstr>
      <vt:lpstr>데이터 조작 – 데이터 복사(select insert)</vt:lpstr>
      <vt:lpstr>데이터 조작 – 데이터 복사(select insert)</vt:lpstr>
      <vt:lpstr>데이터 조작 – delete</vt:lpstr>
      <vt:lpstr>데이터 조작 – update</vt:lpstr>
      <vt:lpstr>데이터 조작 – 갱신(update)</vt:lpstr>
      <vt:lpstr>데이터 조작 – 갱신(update)</vt:lpstr>
      <vt:lpstr>데이터 조작 – 갱신(update)</vt:lpstr>
      <vt:lpstr>데이터 조작 – 갱신(update)</vt:lpstr>
      <vt:lpstr>데이터 조작 – 트랜잭션</vt:lpstr>
      <vt:lpstr>데이터 조작 – 트랜잭션</vt:lpstr>
      <vt:lpstr>데이터 조작 – 트랜잭션</vt:lpstr>
      <vt:lpstr>PowerPoint 프레젠테이션</vt:lpstr>
      <vt:lpstr>복잡한 질의 – 서브 쿼리(Sub Query)</vt:lpstr>
      <vt:lpstr>복잡한 질의 – 스칼라 서브 쿼리(Sub Query)</vt:lpstr>
      <vt:lpstr>복잡한 질의 – 스칼라 서브 쿼리(Sub Query)</vt:lpstr>
      <vt:lpstr>복잡한 질의 – 스칼라 서브 쿼리(Sub Query)</vt:lpstr>
      <vt:lpstr>복잡한 질의 – 스칼라 서브 쿼리(Sub Query)</vt:lpstr>
      <vt:lpstr>복잡한 질의 – 상관관계 서브 쿼리</vt:lpstr>
      <vt:lpstr>PowerPoint 프레젠테이션</vt:lpstr>
      <vt:lpstr>복잡한 질의 – 산술 함수</vt:lpstr>
      <vt:lpstr>복잡한 질의 – 산술 함수</vt:lpstr>
      <vt:lpstr>복잡한 질의 – 문자열 연결 함수</vt:lpstr>
      <vt:lpstr>복잡한 질의 – 문자열 함수</vt:lpstr>
      <vt:lpstr>복잡한 질의 – 문자열 함수</vt:lpstr>
      <vt:lpstr>복잡한 질의 – 문자열 함수</vt:lpstr>
      <vt:lpstr>복잡한 질의 – 문자열 함수</vt:lpstr>
      <vt:lpstr>복잡한 질의 – 문자열 함수</vt:lpstr>
      <vt:lpstr>복잡한 질의 – 문자열 함수</vt:lpstr>
      <vt:lpstr>복잡한 질의 – 날짜 함수</vt:lpstr>
      <vt:lpstr>복잡한 질의 – 날짜 함수</vt:lpstr>
      <vt:lpstr>복잡한 질의 – 날짜 함수</vt:lpstr>
      <vt:lpstr>복잡한 질의 – 날짜 함수</vt:lpstr>
      <vt:lpstr>복잡한 질의 – LIKE</vt:lpstr>
      <vt:lpstr>복잡한 질의 – LIKE</vt:lpstr>
      <vt:lpstr>복잡한 질의 – LIKE</vt:lpstr>
      <vt:lpstr>복잡한 질의 – BETWEEN</vt:lpstr>
      <vt:lpstr>복잡한 질의 – IS NULL , IS NOT NULL</vt:lpstr>
      <vt:lpstr>복잡한 질의 – IN</vt:lpstr>
      <vt:lpstr>복잡한 질의 – IN</vt:lpstr>
      <vt:lpstr>복잡한 질의 – CASE식</vt:lpstr>
      <vt:lpstr>복잡한 질의 – CASE식</vt:lpstr>
      <vt:lpstr>복잡한 질의 – CASE식</vt:lpstr>
      <vt:lpstr>PowerPoint 프레젠테이션</vt:lpstr>
      <vt:lpstr>집합연산</vt:lpstr>
      <vt:lpstr>집합연산</vt:lpstr>
      <vt:lpstr>집합연산</vt:lpstr>
      <vt:lpstr>PowerPoint 프레젠테이션</vt:lpstr>
      <vt:lpstr>조인(JOIN)</vt:lpstr>
      <vt:lpstr>조인(JOIN)</vt:lpstr>
      <vt:lpstr>조인(JOIN) – 외부 JOIN</vt:lpstr>
      <vt:lpstr>조인(JOIN)</vt:lpstr>
      <vt:lpstr>PowerPoint 프레젠테이션</vt:lpstr>
    </vt:vector>
  </TitlesOfParts>
  <Company>nepescorp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이채윤</dc:creator>
  <cp:lastModifiedBy>Microsoft 계정</cp:lastModifiedBy>
  <cp:revision>1376</cp:revision>
  <dcterms:created xsi:type="dcterms:W3CDTF">2021-06-10T04:26:31Z</dcterms:created>
  <dcterms:modified xsi:type="dcterms:W3CDTF">2025-01-22T00:58:49Z</dcterms:modified>
</cp:coreProperties>
</file>